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6" r:id="rId11"/>
    <p:sldId id="268" r:id="rId12"/>
    <p:sldId id="269" r:id="rId13"/>
  </p:sldIdLst>
  <p:sldSz cx="18288000" cy="10287000"/>
  <p:notesSz cx="6858000" cy="9144000"/>
  <p:embeddedFontLst>
    <p:embeddedFont>
      <p:font typeface="Montserrat" panose="00000500000000000000" pitchFamily="2" charset="0"/>
      <p:regular r:id="rId14"/>
      <p:bold r:id="rId15"/>
      <p:italic r:id="rId16"/>
      <p:boldItalic r:id="rId17"/>
    </p:embeddedFont>
    <p:embeddedFont>
      <p:font typeface="Montserrat Bold" panose="00000800000000000000" charset="0"/>
      <p:regular r:id="rId18"/>
    </p:embeddedFont>
    <p:embeddedFont>
      <p:font typeface="Poppins" panose="00000500000000000000" pitchFamily="2" charset="0"/>
      <p:regular r:id="rId19"/>
      <p:bold r:id="rId20"/>
      <p:italic r:id="rId21"/>
      <p:boldItalic r:id="rId22"/>
    </p:embeddedFont>
    <p:embeddedFont>
      <p:font typeface="Poppins Bold" panose="00000800000000000000"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79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jpeg"/></Relationships>
</file>

<file path=ppt/slides/_rels/slide12.xml.rels><?xml version="1.0" encoding="UTF-8" standalone="yes"?>
<Relationships xmlns="http://schemas.openxmlformats.org/package/2006/relationships"><Relationship Id="rId26" Type="http://schemas.openxmlformats.org/officeDocument/2006/relationships/image" Target="../media/image56.png"/><Relationship Id="rId21" Type="http://schemas.openxmlformats.org/officeDocument/2006/relationships/image" Target="../media/image51.sv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svg"/><Relationship Id="rId50" Type="http://schemas.openxmlformats.org/officeDocument/2006/relationships/image" Target="../media/image80.png"/><Relationship Id="rId55" Type="http://schemas.openxmlformats.org/officeDocument/2006/relationships/image" Target="../media/image85.svg"/><Relationship Id="rId63" Type="http://schemas.openxmlformats.org/officeDocument/2006/relationships/image" Target="../media/image93.svg"/><Relationship Id="rId68" Type="http://schemas.openxmlformats.org/officeDocument/2006/relationships/image" Target="../media/image98.png"/><Relationship Id="rId76" Type="http://schemas.openxmlformats.org/officeDocument/2006/relationships/image" Target="../media/image106.png"/><Relationship Id="rId84" Type="http://schemas.openxmlformats.org/officeDocument/2006/relationships/image" Target="../media/image114.png"/><Relationship Id="rId89" Type="http://schemas.openxmlformats.org/officeDocument/2006/relationships/image" Target="../media/image119.svg"/><Relationship Id="rId97" Type="http://schemas.openxmlformats.org/officeDocument/2006/relationships/image" Target="../media/image127.svg"/><Relationship Id="rId7" Type="http://schemas.openxmlformats.org/officeDocument/2006/relationships/image" Target="../media/image37.svg"/><Relationship Id="rId71" Type="http://schemas.openxmlformats.org/officeDocument/2006/relationships/image" Target="../media/image101.svg"/><Relationship Id="rId92" Type="http://schemas.openxmlformats.org/officeDocument/2006/relationships/image" Target="../media/image122.png"/><Relationship Id="rId2" Type="http://schemas.openxmlformats.org/officeDocument/2006/relationships/image" Target="../media/image32.png"/><Relationship Id="rId16" Type="http://schemas.openxmlformats.org/officeDocument/2006/relationships/image" Target="../media/image46.png"/><Relationship Id="rId29" Type="http://schemas.openxmlformats.org/officeDocument/2006/relationships/image" Target="../media/image59.svg"/><Relationship Id="rId11" Type="http://schemas.openxmlformats.org/officeDocument/2006/relationships/image" Target="../media/image41.sv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svg"/><Relationship Id="rId40" Type="http://schemas.openxmlformats.org/officeDocument/2006/relationships/image" Target="../media/image70.png"/><Relationship Id="rId45" Type="http://schemas.openxmlformats.org/officeDocument/2006/relationships/image" Target="../media/image75.svg"/><Relationship Id="rId53" Type="http://schemas.openxmlformats.org/officeDocument/2006/relationships/image" Target="../media/image83.svg"/><Relationship Id="rId58" Type="http://schemas.openxmlformats.org/officeDocument/2006/relationships/image" Target="../media/image88.png"/><Relationship Id="rId66" Type="http://schemas.openxmlformats.org/officeDocument/2006/relationships/image" Target="../media/image96.png"/><Relationship Id="rId74" Type="http://schemas.openxmlformats.org/officeDocument/2006/relationships/image" Target="../media/image104.png"/><Relationship Id="rId79" Type="http://schemas.openxmlformats.org/officeDocument/2006/relationships/image" Target="../media/image109.svg"/><Relationship Id="rId87" Type="http://schemas.openxmlformats.org/officeDocument/2006/relationships/image" Target="../media/image117.svg"/><Relationship Id="rId5" Type="http://schemas.openxmlformats.org/officeDocument/2006/relationships/image" Target="../media/image35.svg"/><Relationship Id="rId61" Type="http://schemas.openxmlformats.org/officeDocument/2006/relationships/image" Target="../media/image91.svg"/><Relationship Id="rId82" Type="http://schemas.openxmlformats.org/officeDocument/2006/relationships/image" Target="../media/image112.png"/><Relationship Id="rId90" Type="http://schemas.openxmlformats.org/officeDocument/2006/relationships/image" Target="../media/image120.png"/><Relationship Id="rId95" Type="http://schemas.openxmlformats.org/officeDocument/2006/relationships/image" Target="../media/image125.svg"/><Relationship Id="rId19" Type="http://schemas.openxmlformats.org/officeDocument/2006/relationships/image" Target="../media/image4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35" Type="http://schemas.openxmlformats.org/officeDocument/2006/relationships/image" Target="../media/image65.svg"/><Relationship Id="rId43" Type="http://schemas.openxmlformats.org/officeDocument/2006/relationships/image" Target="../media/image73.svg"/><Relationship Id="rId48" Type="http://schemas.openxmlformats.org/officeDocument/2006/relationships/image" Target="../media/image78.png"/><Relationship Id="rId56" Type="http://schemas.openxmlformats.org/officeDocument/2006/relationships/image" Target="../media/image86.png"/><Relationship Id="rId64" Type="http://schemas.openxmlformats.org/officeDocument/2006/relationships/image" Target="../media/image94.png"/><Relationship Id="rId69" Type="http://schemas.openxmlformats.org/officeDocument/2006/relationships/image" Target="../media/image99.svg"/><Relationship Id="rId77" Type="http://schemas.openxmlformats.org/officeDocument/2006/relationships/image" Target="../media/image107.svg"/><Relationship Id="rId8" Type="http://schemas.openxmlformats.org/officeDocument/2006/relationships/image" Target="../media/image38.png"/><Relationship Id="rId51" Type="http://schemas.openxmlformats.org/officeDocument/2006/relationships/image" Target="../media/image81.svg"/><Relationship Id="rId72" Type="http://schemas.openxmlformats.org/officeDocument/2006/relationships/image" Target="../media/image102.png"/><Relationship Id="rId80" Type="http://schemas.openxmlformats.org/officeDocument/2006/relationships/image" Target="../media/image110.png"/><Relationship Id="rId85" Type="http://schemas.openxmlformats.org/officeDocument/2006/relationships/image" Target="../media/image115.svg"/><Relationship Id="rId93" Type="http://schemas.openxmlformats.org/officeDocument/2006/relationships/image" Target="../media/image123.svg"/><Relationship Id="rId98" Type="http://schemas.openxmlformats.org/officeDocument/2006/relationships/image" Target="../media/image128.png"/><Relationship Id="rId3" Type="http://schemas.openxmlformats.org/officeDocument/2006/relationships/image" Target="../media/image33.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38" Type="http://schemas.openxmlformats.org/officeDocument/2006/relationships/image" Target="../media/image68.png"/><Relationship Id="rId46" Type="http://schemas.openxmlformats.org/officeDocument/2006/relationships/image" Target="../media/image76.png"/><Relationship Id="rId59" Type="http://schemas.openxmlformats.org/officeDocument/2006/relationships/image" Target="../media/image89.svg"/><Relationship Id="rId67" Type="http://schemas.openxmlformats.org/officeDocument/2006/relationships/image" Target="../media/image97.svg"/><Relationship Id="rId20" Type="http://schemas.openxmlformats.org/officeDocument/2006/relationships/image" Target="../media/image50.png"/><Relationship Id="rId41" Type="http://schemas.openxmlformats.org/officeDocument/2006/relationships/image" Target="../media/image71.svg"/><Relationship Id="rId54" Type="http://schemas.openxmlformats.org/officeDocument/2006/relationships/image" Target="../media/image84.png"/><Relationship Id="rId62" Type="http://schemas.openxmlformats.org/officeDocument/2006/relationships/image" Target="../media/image92.png"/><Relationship Id="rId70" Type="http://schemas.openxmlformats.org/officeDocument/2006/relationships/image" Target="../media/image100.png"/><Relationship Id="rId75" Type="http://schemas.openxmlformats.org/officeDocument/2006/relationships/image" Target="../media/image105.svg"/><Relationship Id="rId83" Type="http://schemas.openxmlformats.org/officeDocument/2006/relationships/image" Target="../media/image113.svg"/><Relationship Id="rId88" Type="http://schemas.openxmlformats.org/officeDocument/2006/relationships/image" Target="../media/image118.png"/><Relationship Id="rId91" Type="http://schemas.openxmlformats.org/officeDocument/2006/relationships/image" Target="../media/image121.svg"/><Relationship Id="rId96"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36.png"/><Relationship Id="rId15" Type="http://schemas.openxmlformats.org/officeDocument/2006/relationships/image" Target="../media/image45.svg"/><Relationship Id="rId23" Type="http://schemas.openxmlformats.org/officeDocument/2006/relationships/image" Target="../media/image53.sv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svg"/><Relationship Id="rId57" Type="http://schemas.openxmlformats.org/officeDocument/2006/relationships/image" Target="../media/image87.svg"/><Relationship Id="rId10" Type="http://schemas.openxmlformats.org/officeDocument/2006/relationships/image" Target="../media/image40.png"/><Relationship Id="rId31" Type="http://schemas.openxmlformats.org/officeDocument/2006/relationships/image" Target="../media/image61.svg"/><Relationship Id="rId44" Type="http://schemas.openxmlformats.org/officeDocument/2006/relationships/image" Target="../media/image74.png"/><Relationship Id="rId52" Type="http://schemas.openxmlformats.org/officeDocument/2006/relationships/image" Target="../media/image82.png"/><Relationship Id="rId60" Type="http://schemas.openxmlformats.org/officeDocument/2006/relationships/image" Target="../media/image90.png"/><Relationship Id="rId65" Type="http://schemas.openxmlformats.org/officeDocument/2006/relationships/image" Target="../media/image95.svg"/><Relationship Id="rId73" Type="http://schemas.openxmlformats.org/officeDocument/2006/relationships/image" Target="../media/image103.svg"/><Relationship Id="rId78" Type="http://schemas.openxmlformats.org/officeDocument/2006/relationships/image" Target="../media/image108.png"/><Relationship Id="rId81" Type="http://schemas.openxmlformats.org/officeDocument/2006/relationships/image" Target="../media/image111.svg"/><Relationship Id="rId86" Type="http://schemas.openxmlformats.org/officeDocument/2006/relationships/image" Target="../media/image116.png"/><Relationship Id="rId94" Type="http://schemas.openxmlformats.org/officeDocument/2006/relationships/image" Target="../media/image124.png"/><Relationship Id="rId99" Type="http://schemas.openxmlformats.org/officeDocument/2006/relationships/image" Target="../media/image129.svg"/><Relationship Id="rId4" Type="http://schemas.openxmlformats.org/officeDocument/2006/relationships/image" Target="../media/image34.png"/><Relationship Id="rId9" Type="http://schemas.openxmlformats.org/officeDocument/2006/relationships/image" Target="../media/image39.svg"/><Relationship Id="rId13" Type="http://schemas.openxmlformats.org/officeDocument/2006/relationships/image" Target="../media/image43.svg"/><Relationship Id="rId18" Type="http://schemas.openxmlformats.org/officeDocument/2006/relationships/image" Target="../media/image48.png"/><Relationship Id="rId39" Type="http://schemas.openxmlformats.org/officeDocument/2006/relationships/image" Target="../media/image69.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7185586" y="2175876"/>
            <a:ext cx="11455775" cy="12116686"/>
          </a:xfrm>
          <a:prstGeom prst="rect">
            <a:avLst/>
          </a:prstGeom>
        </p:spPr>
        <p:txBody>
          <a:bodyPr lIns="50800" tIns="50800" rIns="50800" bIns="50800" rtlCol="0" anchor="ctr"/>
          <a:lstStyle/>
          <a:p>
            <a:pPr algn="ctr">
              <a:lnSpc>
                <a:spcPts val="2659"/>
              </a:lnSpc>
              <a:spcBef>
                <a:spcPct val="0"/>
              </a:spcBef>
            </a:pPr>
            <a:endParaRPr/>
          </a:p>
        </p:txBody>
      </p:sp>
      <p:sp>
        <p:nvSpPr>
          <p:cNvPr id="6" name="TextBox 6"/>
          <p:cNvSpPr txBox="1"/>
          <p:nvPr/>
        </p:nvSpPr>
        <p:spPr>
          <a:xfrm>
            <a:off x="1391331" y="3298747"/>
            <a:ext cx="8015383" cy="1538883"/>
          </a:xfrm>
          <a:prstGeom prst="rect">
            <a:avLst/>
          </a:prstGeom>
        </p:spPr>
        <p:txBody>
          <a:bodyPr lIns="0" tIns="0" rIns="0" bIns="0" rtlCol="0" anchor="t">
            <a:spAutoFit/>
          </a:bodyPr>
          <a:lstStyle/>
          <a:p>
            <a:pPr algn="l">
              <a:spcBef>
                <a:spcPct val="0"/>
              </a:spcBef>
            </a:pPr>
            <a:r>
              <a:rPr lang="en-US" sz="5000" dirty="0">
                <a:solidFill>
                  <a:srgbClr val="051D40"/>
                </a:solidFill>
                <a:latin typeface="Montserrat"/>
                <a:ea typeface="Montserrat"/>
                <a:cs typeface="Montserrat"/>
                <a:sym typeface="Montserrat"/>
              </a:rPr>
              <a:t>Document Management System Pitch Deck</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861022" y="8447159"/>
            <a:ext cx="1796379" cy="1450468"/>
          </a:xfrm>
          <a:prstGeom prst="rect">
            <a:avLst/>
          </a:prstGeom>
        </p:spPr>
        <p:txBody>
          <a:bodyPr lIns="50800" tIns="50800" rIns="50800" bIns="50800" rtlCol="0" anchor="ctr"/>
          <a:lstStyle/>
          <a:p>
            <a:pPr algn="ctr">
              <a:lnSpc>
                <a:spcPts val="2659"/>
              </a:lnSpc>
              <a:spcBef>
                <a:spcPct val="0"/>
              </a:spcBef>
            </a:pPr>
            <a:endParaRPr dirty="0"/>
          </a:p>
        </p:txBody>
      </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8" name="TextBox 18"/>
          <p:cNvSpPr txBox="1"/>
          <p:nvPr/>
        </p:nvSpPr>
        <p:spPr>
          <a:xfrm>
            <a:off x="1391331" y="6631448"/>
            <a:ext cx="7366063" cy="473976"/>
          </a:xfrm>
          <a:prstGeom prst="rect">
            <a:avLst/>
          </a:prstGeom>
        </p:spPr>
        <p:txBody>
          <a:bodyPr lIns="0" tIns="0" rIns="0" bIns="0" rtlCol="0" anchor="t">
            <a:spAutoFit/>
          </a:bodyPr>
          <a:lstStyle/>
          <a:p>
            <a:pPr algn="l">
              <a:lnSpc>
                <a:spcPts val="3855"/>
              </a:lnSpc>
              <a:spcBef>
                <a:spcPct val="0"/>
              </a:spcBef>
            </a:pPr>
            <a:r>
              <a:rPr lang="en-US" sz="2753" spc="-55" dirty="0">
                <a:solidFill>
                  <a:srgbClr val="051D40"/>
                </a:solidFill>
                <a:latin typeface="Poppins"/>
                <a:ea typeface="Poppins"/>
                <a:cs typeface="Poppins"/>
                <a:sym typeface="Poppins"/>
              </a:rPr>
              <a:t>By: Xonib Software Solutions</a:t>
            </a:r>
          </a:p>
        </p:txBody>
      </p:sp>
      <p:pic>
        <p:nvPicPr>
          <p:cNvPr id="26" name="Picture 25">
            <a:extLst>
              <a:ext uri="{FF2B5EF4-FFF2-40B4-BE49-F238E27FC236}">
                <a16:creationId xmlns:a16="http://schemas.microsoft.com/office/drawing/2014/main" id="{CB81F787-344B-1E59-0E60-9A55C78DB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36737"/>
            <a:ext cx="6080226" cy="2619988"/>
          </a:xfrm>
          <a:prstGeom prst="rect">
            <a:avLst/>
          </a:prstGeom>
        </p:spPr>
      </p:pic>
      <p:pic>
        <p:nvPicPr>
          <p:cNvPr id="30" name="Picture 29">
            <a:extLst>
              <a:ext uri="{FF2B5EF4-FFF2-40B4-BE49-F238E27FC236}">
                <a16:creationId xmlns:a16="http://schemas.microsoft.com/office/drawing/2014/main" id="{0CED5631-1D68-0D8F-A63A-1AF5D12AA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7394" y="975691"/>
            <a:ext cx="8755604" cy="87556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200267" y="1673977"/>
            <a:ext cx="3889492" cy="971059"/>
          </a:xfrm>
          <a:prstGeom prst="rect">
            <a:avLst/>
          </a:prstGeom>
        </p:spPr>
        <p:txBody>
          <a:bodyPr lIns="0" tIns="0" rIns="0" bIns="0" rtlCol="0" anchor="t">
            <a:spAutoFit/>
          </a:bodyPr>
          <a:lstStyle/>
          <a:p>
            <a:pPr marL="0" lvl="0" indent="0" algn="l">
              <a:lnSpc>
                <a:spcPts val="7902"/>
              </a:lnSpc>
              <a:spcBef>
                <a:spcPct val="0"/>
              </a:spcBef>
            </a:pPr>
            <a:r>
              <a:rPr lang="en-US" sz="5644" b="1" u="none" strike="noStrike">
                <a:solidFill>
                  <a:srgbClr val="FDFDFD"/>
                </a:solidFill>
                <a:latin typeface="Montserrat Bold"/>
                <a:ea typeface="Montserrat Bold"/>
                <a:cs typeface="Montserrat Bold"/>
                <a:sym typeface="Montserrat Bold"/>
              </a:rPr>
              <a:t>Statistics</a:t>
            </a:r>
          </a:p>
        </p:txBody>
      </p:sp>
      <p:sp>
        <p:nvSpPr>
          <p:cNvPr id="6" name="TextBox 6"/>
          <p:cNvSpPr txBox="1"/>
          <p:nvPr/>
        </p:nvSpPr>
        <p:spPr>
          <a:xfrm>
            <a:off x="2200267" y="5830678"/>
            <a:ext cx="2370352" cy="357988"/>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Revenue Growth</a:t>
            </a:r>
          </a:p>
        </p:txBody>
      </p:sp>
      <p:sp>
        <p:nvSpPr>
          <p:cNvPr id="7" name="TextBox 7"/>
          <p:cNvSpPr txBox="1"/>
          <p:nvPr/>
        </p:nvSpPr>
        <p:spPr>
          <a:xfrm>
            <a:off x="2200267"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Montserrat"/>
                <a:ea typeface="Montserrat"/>
                <a:cs typeface="Montserrat"/>
                <a:sym typeface="Montserrat"/>
              </a:rPr>
              <a:t>80%</a:t>
            </a:r>
          </a:p>
        </p:txBody>
      </p:sp>
      <p:pic>
        <p:nvPicPr>
          <p:cNvPr id="8" name="Picture 8"/>
          <p:cNvPicPr>
            <a:picLocks noChangeAspect="1"/>
          </p:cNvPicPr>
          <p:nvPr/>
        </p:nvPicPr>
        <p:blipFill>
          <a:blip r:embed="rId2"/>
          <a:stretch>
            <a:fillRect/>
          </a:stretch>
        </p:blipFill>
        <p:spPr>
          <a:xfrm>
            <a:off x="8229617" y="832679"/>
            <a:ext cx="9458722" cy="8784858"/>
          </a:xfrm>
          <a:prstGeom prst="rect">
            <a:avLst/>
          </a:prstGeom>
        </p:spPr>
      </p:pic>
      <p:sp>
        <p:nvSpPr>
          <p:cNvPr id="9" name="TextBox 9"/>
          <p:cNvSpPr txBox="1"/>
          <p:nvPr/>
        </p:nvSpPr>
        <p:spPr>
          <a:xfrm>
            <a:off x="2200267" y="2713716"/>
            <a:ext cx="5754831" cy="1415263"/>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FDFDFD"/>
                </a:solidFill>
                <a:latin typeface="Poppins"/>
                <a:ea typeface="Poppins"/>
                <a:cs typeface="Poppins"/>
                <a:sym typeface="Poppins"/>
              </a:rPr>
              <a:t>Lorem ipsum dolor sit amet, consectetur adipiscing elit. Integer nec sagittis mauris, vitae vehicula urna. Curabitur ultrices urna sit amet magna ultricies ornare. Curabitur ligula.</a:t>
            </a:r>
          </a:p>
        </p:txBody>
      </p:sp>
      <p:sp>
        <p:nvSpPr>
          <p:cNvPr id="10" name="TextBox 10"/>
          <p:cNvSpPr txBox="1"/>
          <p:nvPr/>
        </p:nvSpPr>
        <p:spPr>
          <a:xfrm>
            <a:off x="5301262" y="5830678"/>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Return on Investment</a:t>
            </a:r>
          </a:p>
        </p:txBody>
      </p:sp>
      <p:sp>
        <p:nvSpPr>
          <p:cNvPr id="11" name="TextBox 11"/>
          <p:cNvSpPr txBox="1"/>
          <p:nvPr/>
        </p:nvSpPr>
        <p:spPr>
          <a:xfrm>
            <a:off x="5301262"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Montserrat"/>
                <a:ea typeface="Montserrat"/>
                <a:cs typeface="Montserrat"/>
                <a:sym typeface="Montserrat"/>
              </a:rPr>
              <a:t>10%</a:t>
            </a:r>
          </a:p>
        </p:txBody>
      </p:sp>
      <p:sp>
        <p:nvSpPr>
          <p:cNvPr id="12" name="TextBox 1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Acquisition Cost</a:t>
            </a:r>
          </a:p>
        </p:txBody>
      </p:sp>
      <p:sp>
        <p:nvSpPr>
          <p:cNvPr id="13" name="TextBox 13"/>
          <p:cNvSpPr txBox="1"/>
          <p:nvPr/>
        </p:nvSpPr>
        <p:spPr>
          <a:xfrm>
            <a:off x="2200267"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Montserrat"/>
                <a:ea typeface="Montserrat"/>
                <a:cs typeface="Montserrat"/>
                <a:sym typeface="Montserrat"/>
              </a:rPr>
              <a:t>20%</a:t>
            </a:r>
          </a:p>
        </p:txBody>
      </p:sp>
      <p:sp>
        <p:nvSpPr>
          <p:cNvPr id="14" name="TextBox 14"/>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Satisfaction</a:t>
            </a:r>
          </a:p>
        </p:txBody>
      </p:sp>
      <p:sp>
        <p:nvSpPr>
          <p:cNvPr id="15" name="TextBox 15"/>
          <p:cNvSpPr txBox="1"/>
          <p:nvPr/>
        </p:nvSpPr>
        <p:spPr>
          <a:xfrm>
            <a:off x="5301262"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Montserrat"/>
                <a:ea typeface="Montserrat"/>
                <a:cs typeface="Montserrat"/>
                <a:sym typeface="Montserrat"/>
              </a:rPr>
              <a:t>75%</a:t>
            </a:r>
          </a:p>
        </p:txBody>
      </p:sp>
      <p:grpSp>
        <p:nvGrpSpPr>
          <p:cNvPr id="16" name="Group 16"/>
          <p:cNvGrpSpPr/>
          <p:nvPr/>
        </p:nvGrpSpPr>
        <p:grpSpPr>
          <a:xfrm>
            <a:off x="1028700" y="8829309"/>
            <a:ext cx="7523780" cy="428991"/>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8" name="TextBox 18"/>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94851"/>
            <a:ext cx="8819592" cy="1765560"/>
          </a:xfrm>
          <a:prstGeom prst="rect">
            <a:avLst/>
          </a:prstGeom>
        </p:spPr>
        <p:txBody>
          <a:bodyPr lIns="0" tIns="0" rIns="0" bIns="0" rtlCol="0" anchor="t">
            <a:spAutoFit/>
          </a:bodyPr>
          <a:lstStyle/>
          <a:p>
            <a:pPr marL="0" lvl="0" indent="0" algn="l">
              <a:lnSpc>
                <a:spcPts val="14510"/>
              </a:lnSpc>
              <a:spcBef>
                <a:spcPct val="0"/>
              </a:spcBef>
            </a:pPr>
            <a:r>
              <a:rPr lang="en-US" sz="10364" b="1">
                <a:solidFill>
                  <a:srgbClr val="051D40"/>
                </a:solidFill>
                <a:latin typeface="Montserrat Bold"/>
                <a:ea typeface="Montserrat Bold"/>
                <a:cs typeface="Montserrat Bold"/>
                <a:sym typeface="Montserrat Bold"/>
              </a:rPr>
              <a:t>THANK YOU!</a:t>
            </a:r>
          </a:p>
        </p:txBody>
      </p:sp>
      <p:grpSp>
        <p:nvGrpSpPr>
          <p:cNvPr id="3" name="Group 3"/>
          <p:cNvGrpSpPr>
            <a:grpSpLocks noChangeAspect="1"/>
          </p:cNvGrpSpPr>
          <p:nvPr/>
        </p:nvGrpSpPr>
        <p:grpSpPr>
          <a:xfrm>
            <a:off x="2818366" y="4807681"/>
            <a:ext cx="2706695" cy="2696122"/>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4206" t="-5913" r="-31031" b="-18052"/>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id="6" name="Freeform 6"/>
          <p:cNvSpPr/>
          <p:nvPr/>
        </p:nvSpPr>
        <p:spPr>
          <a:xfrm>
            <a:off x="5736916" y="5778432"/>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736916" y="6339014"/>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a:off x="5736916" y="6907158"/>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9"/>
            <a:stretch>
              <a:fillRect t="-3703" b="-3703"/>
            </a:stretch>
          </a:blipFill>
        </p:spPr>
      </p:sp>
      <p:sp>
        <p:nvSpPr>
          <p:cNvPr id="10" name="TextBox 10"/>
          <p:cNvSpPr txBox="1"/>
          <p:nvPr/>
        </p:nvSpPr>
        <p:spPr>
          <a:xfrm>
            <a:off x="5736916" y="4723541"/>
            <a:ext cx="3747646" cy="515647"/>
          </a:xfrm>
          <a:prstGeom prst="rect">
            <a:avLst/>
          </a:prstGeom>
        </p:spPr>
        <p:txBody>
          <a:bodyPr lIns="0" tIns="0" rIns="0" bIns="0" rtlCol="0" anchor="t">
            <a:spAutoFit/>
          </a:bodyPr>
          <a:lstStyle/>
          <a:p>
            <a:pPr marL="0" lvl="1" indent="0" algn="l">
              <a:lnSpc>
                <a:spcPts val="4050"/>
              </a:lnSpc>
              <a:spcBef>
                <a:spcPct val="0"/>
              </a:spcBef>
            </a:pPr>
            <a:r>
              <a:rPr lang="en-US" sz="2893" b="1" spc="-57" dirty="0">
                <a:solidFill>
                  <a:srgbClr val="145DA0"/>
                </a:solidFill>
                <a:latin typeface="Poppins Bold"/>
                <a:ea typeface="Poppins Bold"/>
                <a:cs typeface="Poppins Bold"/>
                <a:sym typeface="Poppins Bold"/>
              </a:rPr>
              <a:t>Aaron Loeb</a:t>
            </a:r>
          </a:p>
        </p:txBody>
      </p:sp>
      <p:sp>
        <p:nvSpPr>
          <p:cNvPr id="11" name="TextBox 11"/>
          <p:cNvSpPr txBox="1"/>
          <p:nvPr/>
        </p:nvSpPr>
        <p:spPr>
          <a:xfrm>
            <a:off x="5763347" y="5250366"/>
            <a:ext cx="4069598" cy="332477"/>
          </a:xfrm>
          <a:prstGeom prst="rect">
            <a:avLst/>
          </a:prstGeom>
        </p:spPr>
        <p:txBody>
          <a:bodyPr lIns="0" tIns="0" rIns="0" bIns="0" rtlCol="0" anchor="t">
            <a:spAutoFit/>
          </a:bodyPr>
          <a:lstStyle/>
          <a:p>
            <a:pPr marL="0" lvl="1" indent="0" algn="l">
              <a:lnSpc>
                <a:spcPts val="2674"/>
              </a:lnSpc>
              <a:spcBef>
                <a:spcPct val="0"/>
              </a:spcBef>
            </a:pPr>
            <a:r>
              <a:rPr lang="en-US" sz="1910" spc="-38" dirty="0">
                <a:solidFill>
                  <a:srgbClr val="145DA0"/>
                </a:solidFill>
                <a:latin typeface="Poppins"/>
                <a:ea typeface="Poppins"/>
                <a:cs typeface="Poppins"/>
                <a:sym typeface="Poppins"/>
              </a:rPr>
              <a:t>CEO &amp; Founder</a:t>
            </a:r>
          </a:p>
        </p:txBody>
      </p:sp>
      <p:sp>
        <p:nvSpPr>
          <p:cNvPr id="12" name="TextBox 12"/>
          <p:cNvSpPr txBox="1"/>
          <p:nvPr/>
        </p:nvSpPr>
        <p:spPr>
          <a:xfrm>
            <a:off x="6273438" y="6281864"/>
            <a:ext cx="3788059"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www.reallygreatsite.com</a:t>
            </a:r>
          </a:p>
        </p:txBody>
      </p:sp>
      <p:sp>
        <p:nvSpPr>
          <p:cNvPr id="13" name="TextBox 13"/>
          <p:cNvSpPr txBox="1"/>
          <p:nvPr/>
        </p:nvSpPr>
        <p:spPr>
          <a:xfrm>
            <a:off x="6273438" y="6905490"/>
            <a:ext cx="3788059" cy="639817"/>
          </a:xfrm>
          <a:prstGeom prst="rect">
            <a:avLst/>
          </a:prstGeom>
        </p:spPr>
        <p:txBody>
          <a:bodyPr lIns="0" tIns="0" rIns="0" bIns="0" rtlCol="0" anchor="t">
            <a:spAutoFit/>
          </a:bodyPr>
          <a:lstStyle/>
          <a:p>
            <a:pPr marL="0" lvl="1" indent="0" algn="l">
              <a:lnSpc>
                <a:spcPts val="2534"/>
              </a:lnSpc>
              <a:spcBef>
                <a:spcPct val="0"/>
              </a:spcBef>
            </a:pPr>
            <a:r>
              <a:rPr lang="en-US" sz="1810" spc="-36" dirty="0">
                <a:solidFill>
                  <a:srgbClr val="145DA0"/>
                </a:solidFill>
                <a:latin typeface="Poppins"/>
                <a:ea typeface="Poppins"/>
                <a:cs typeface="Poppins"/>
                <a:sym typeface="Poppins"/>
              </a:rPr>
              <a:t>123 Anywhere St., Any City, State, Country 12345</a:t>
            </a:r>
          </a:p>
        </p:txBody>
      </p:sp>
      <p:sp>
        <p:nvSpPr>
          <p:cNvPr id="14" name="TextBox 14"/>
          <p:cNvSpPr txBox="1"/>
          <p:nvPr/>
        </p:nvSpPr>
        <p:spPr>
          <a:xfrm>
            <a:off x="6273438" y="5761462"/>
            <a:ext cx="3559508"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+123-456-7890</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10">
              <a:alphaModFix amt="20999"/>
              <a:extLst>
                <a:ext uri="{96DAC541-7B7A-43D3-8B79-37D633B846F1}">
                  <asvg:svgBlip xmlns:asvg="http://schemas.microsoft.com/office/drawing/2016/SVG/main" r:embed="rId11"/>
                </a:ext>
              </a:extLst>
            </a:blip>
            <a:stretch>
              <a:fillRect/>
            </a:stretch>
          </a:blipFill>
        </p:spPr>
      </p:sp>
      <p:sp>
        <p:nvSpPr>
          <p:cNvPr id="22" name="Freeform 22"/>
          <p:cNvSpPr/>
          <p:nvPr/>
        </p:nvSpPr>
        <p:spPr>
          <a:xfrm>
            <a:off x="3287787" y="967949"/>
            <a:ext cx="588438" cy="597010"/>
          </a:xfrm>
          <a:custGeom>
            <a:avLst/>
            <a:gdLst/>
            <a:ahLst/>
            <a:cxnLst/>
            <a:rect l="l" t="t" r="r" b="b"/>
            <a:pathLst>
              <a:path w="588438" h="597010">
                <a:moveTo>
                  <a:pt x="0" y="0"/>
                </a:moveTo>
                <a:lnTo>
                  <a:pt x="588438" y="0"/>
                </a:lnTo>
                <a:lnTo>
                  <a:pt x="588438" y="597010"/>
                </a:lnTo>
                <a:lnTo>
                  <a:pt x="0" y="5970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2818366" y="1641123"/>
            <a:ext cx="1527280" cy="649308"/>
          </a:xfrm>
          <a:prstGeom prst="rect">
            <a:avLst/>
          </a:prstGeom>
        </p:spPr>
        <p:txBody>
          <a:bodyPr lIns="0" tIns="0" rIns="0" bIns="0" rtlCol="0" anchor="t">
            <a:spAutoFit/>
          </a:bodyPr>
          <a:lstStyle/>
          <a:p>
            <a:pPr algn="ctr">
              <a:lnSpc>
                <a:spcPts val="2567"/>
              </a:lnSpc>
              <a:spcBef>
                <a:spcPct val="0"/>
              </a:spcBef>
            </a:pPr>
            <a:r>
              <a:rPr lang="en-US" sz="1834" b="1" spc="-36" dirty="0" err="1">
                <a:solidFill>
                  <a:srgbClr val="145DA0"/>
                </a:solidFill>
                <a:latin typeface="Poppins Bold"/>
                <a:ea typeface="Poppins Bold"/>
                <a:cs typeface="Poppins Bold"/>
                <a:sym typeface="Poppins Bold"/>
              </a:rPr>
              <a:t>Arowwai</a:t>
            </a:r>
            <a:r>
              <a:rPr lang="en-US" sz="1834" b="1" spc="-36" dirty="0">
                <a:solidFill>
                  <a:srgbClr val="145DA0"/>
                </a:solidFill>
                <a:latin typeface="Poppins Bold"/>
                <a:ea typeface="Poppins Bold"/>
                <a:cs typeface="Poppins Bold"/>
                <a:sym typeface="Poppins Bold"/>
              </a:rPr>
              <a:t> </a:t>
            </a:r>
            <a:r>
              <a:rPr lang="en-US" sz="1834" b="1" spc="-36" dirty="0" err="1">
                <a:solidFill>
                  <a:srgbClr val="145DA0"/>
                </a:solidFill>
                <a:latin typeface="Poppins Bold"/>
                <a:ea typeface="Poppins Bold"/>
                <a:cs typeface="Poppins Bold"/>
                <a:sym typeface="Poppins Bold"/>
              </a:rPr>
              <a:t>Industes</a:t>
            </a:r>
            <a:endParaRPr lang="en-US" sz="1834" b="1" spc="-36" dirty="0">
              <a:solidFill>
                <a:srgbClr val="145DA0"/>
              </a:solidFill>
              <a:latin typeface="Poppins Bold"/>
              <a:ea typeface="Poppins Bold"/>
              <a:cs typeface="Poppins Bold"/>
              <a:sym typeface="Poppi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255089" y="8247738"/>
            <a:ext cx="704088" cy="896408"/>
          </a:xfrm>
          <a:custGeom>
            <a:avLst/>
            <a:gdLst/>
            <a:ahLst/>
            <a:cxnLst/>
            <a:rect l="l" t="t" r="r" b="b"/>
            <a:pathLst>
              <a:path w="704088" h="896408">
                <a:moveTo>
                  <a:pt x="0" y="0"/>
                </a:moveTo>
                <a:lnTo>
                  <a:pt x="704088" y="0"/>
                </a:lnTo>
                <a:lnTo>
                  <a:pt x="704088" y="896408"/>
                </a:lnTo>
                <a:lnTo>
                  <a:pt x="0" y="896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21152" y="8196791"/>
            <a:ext cx="1043341" cy="1016784"/>
          </a:xfrm>
          <a:custGeom>
            <a:avLst/>
            <a:gdLst/>
            <a:ahLst/>
            <a:cxnLst/>
            <a:rect l="l" t="t" r="r" b="b"/>
            <a:pathLst>
              <a:path w="1043341" h="1016784">
                <a:moveTo>
                  <a:pt x="0" y="0"/>
                </a:moveTo>
                <a:lnTo>
                  <a:pt x="1043341" y="0"/>
                </a:lnTo>
                <a:lnTo>
                  <a:pt x="1043341" y="1016783"/>
                </a:lnTo>
                <a:lnTo>
                  <a:pt x="0" y="1016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202424" y="8230226"/>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476583" y="8394737"/>
            <a:ext cx="801428" cy="735857"/>
          </a:xfrm>
          <a:custGeom>
            <a:avLst/>
            <a:gdLst/>
            <a:ahLst/>
            <a:cxnLst/>
            <a:rect l="l" t="t" r="r" b="b"/>
            <a:pathLst>
              <a:path w="801428" h="735857">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752291" y="5608303"/>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0996000" y="4533662"/>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2418051" y="4486006"/>
            <a:ext cx="698242" cy="672851"/>
          </a:xfrm>
          <a:custGeom>
            <a:avLst/>
            <a:gdLst/>
            <a:ahLst/>
            <a:cxnLst/>
            <a:rect l="l" t="t" r="r" b="b"/>
            <a:pathLst>
              <a:path w="698242" h="672851">
                <a:moveTo>
                  <a:pt x="0" y="0"/>
                </a:moveTo>
                <a:lnTo>
                  <a:pt x="698241" y="0"/>
                </a:lnTo>
                <a:lnTo>
                  <a:pt x="698241" y="672851"/>
                </a:lnTo>
                <a:lnTo>
                  <a:pt x="0" y="6728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150242" y="5734112"/>
            <a:ext cx="775043" cy="868174"/>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9684728" y="6927753"/>
            <a:ext cx="833753" cy="868492"/>
          </a:xfrm>
          <a:custGeom>
            <a:avLst/>
            <a:gdLst/>
            <a:ahLst/>
            <a:cxnLst/>
            <a:rect l="l" t="t" r="r" b="b"/>
            <a:pathLst>
              <a:path w="833753" h="868492">
                <a:moveTo>
                  <a:pt x="0" y="0"/>
                </a:moveTo>
                <a:lnTo>
                  <a:pt x="833752" y="0"/>
                </a:lnTo>
                <a:lnTo>
                  <a:pt x="833752" y="868492"/>
                </a:lnTo>
                <a:lnTo>
                  <a:pt x="0" y="86849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9737808" y="5628671"/>
            <a:ext cx="727593" cy="835440"/>
          </a:xfrm>
          <a:custGeom>
            <a:avLst/>
            <a:gdLst/>
            <a:ahLst/>
            <a:cxnLst/>
            <a:rect l="l" t="t" r="r" b="b"/>
            <a:pathLst>
              <a:path w="727593" h="835440">
                <a:moveTo>
                  <a:pt x="0" y="0"/>
                </a:moveTo>
                <a:lnTo>
                  <a:pt x="727592" y="0"/>
                </a:lnTo>
                <a:lnTo>
                  <a:pt x="727592" y="835441"/>
                </a:lnTo>
                <a:lnTo>
                  <a:pt x="0" y="83544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0959897" y="5693520"/>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8504855" y="8358896"/>
            <a:ext cx="899568" cy="868492"/>
          </a:xfrm>
          <a:custGeom>
            <a:avLst/>
            <a:gdLst/>
            <a:ahLst/>
            <a:cxnLst/>
            <a:rect l="l" t="t" r="r" b="b"/>
            <a:pathLst>
              <a:path w="899568" h="868492">
                <a:moveTo>
                  <a:pt x="0" y="0"/>
                </a:moveTo>
                <a:lnTo>
                  <a:pt x="899569" y="0"/>
                </a:lnTo>
                <a:lnTo>
                  <a:pt x="899569"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13635175" y="6934814"/>
            <a:ext cx="928806" cy="896720"/>
          </a:xfrm>
          <a:custGeom>
            <a:avLst/>
            <a:gdLst/>
            <a:ahLst/>
            <a:cxnLst/>
            <a:rect l="l" t="t" r="r" b="b"/>
            <a:pathLst>
              <a:path w="928806" h="896720">
                <a:moveTo>
                  <a:pt x="0" y="0"/>
                </a:moveTo>
                <a:lnTo>
                  <a:pt x="928805" y="0"/>
                </a:lnTo>
                <a:lnTo>
                  <a:pt x="928805" y="896719"/>
                </a:lnTo>
                <a:lnTo>
                  <a:pt x="0" y="89671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13874191" y="4397581"/>
            <a:ext cx="778541" cy="767216"/>
          </a:xfrm>
          <a:custGeom>
            <a:avLst/>
            <a:gdLst/>
            <a:ahLst/>
            <a:cxnLst/>
            <a:rect l="l" t="t" r="r" b="b"/>
            <a:pathLst>
              <a:path w="778541" h="767216">
                <a:moveTo>
                  <a:pt x="0" y="0"/>
                </a:moveTo>
                <a:lnTo>
                  <a:pt x="778540" y="0"/>
                </a:lnTo>
                <a:lnTo>
                  <a:pt x="778540" y="767216"/>
                </a:lnTo>
                <a:lnTo>
                  <a:pt x="0" y="76721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9620774" y="4304351"/>
            <a:ext cx="889451" cy="889451"/>
          </a:xfrm>
          <a:custGeom>
            <a:avLst/>
            <a:gdLst/>
            <a:ahLst/>
            <a:cxnLst/>
            <a:rect l="l" t="t" r="r" b="b"/>
            <a:pathLst>
              <a:path w="889451" h="889451">
                <a:moveTo>
                  <a:pt x="0" y="0"/>
                </a:moveTo>
                <a:lnTo>
                  <a:pt x="889451" y="0"/>
                </a:lnTo>
                <a:lnTo>
                  <a:pt x="889451" y="889451"/>
                </a:lnTo>
                <a:lnTo>
                  <a:pt x="0" y="88945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1010376" y="7015311"/>
            <a:ext cx="767216" cy="767216"/>
          </a:xfrm>
          <a:custGeom>
            <a:avLst/>
            <a:gdLst/>
            <a:ahLst/>
            <a:cxnLst/>
            <a:rect l="l" t="t" r="r" b="b"/>
            <a:pathLst>
              <a:path w="767216" h="767216">
                <a:moveTo>
                  <a:pt x="0" y="0"/>
                </a:moveTo>
                <a:lnTo>
                  <a:pt x="767217" y="0"/>
                </a:lnTo>
                <a:lnTo>
                  <a:pt x="767217" y="767216"/>
                </a:lnTo>
                <a:lnTo>
                  <a:pt x="0" y="76721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5241013" y="5665856"/>
            <a:ext cx="787256" cy="767216"/>
          </a:xfrm>
          <a:custGeom>
            <a:avLst/>
            <a:gdLst/>
            <a:ahLst/>
            <a:cxnLst/>
            <a:rect l="l" t="t" r="r" b="b"/>
            <a:pathLst>
              <a:path w="787256" h="767216">
                <a:moveTo>
                  <a:pt x="0" y="0"/>
                </a:moveTo>
                <a:lnTo>
                  <a:pt x="787255" y="0"/>
                </a:lnTo>
                <a:lnTo>
                  <a:pt x="787255" y="767217"/>
                </a:lnTo>
                <a:lnTo>
                  <a:pt x="0" y="76721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2318268" y="7030117"/>
            <a:ext cx="897806" cy="767216"/>
          </a:xfrm>
          <a:custGeom>
            <a:avLst/>
            <a:gdLst/>
            <a:ahLst/>
            <a:cxnLst/>
            <a:rect l="l" t="t" r="r" b="b"/>
            <a:pathLst>
              <a:path w="897806" h="767216">
                <a:moveTo>
                  <a:pt x="0" y="0"/>
                </a:moveTo>
                <a:lnTo>
                  <a:pt x="897807" y="0"/>
                </a:lnTo>
                <a:lnTo>
                  <a:pt x="897807" y="767216"/>
                </a:lnTo>
                <a:lnTo>
                  <a:pt x="0" y="76721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3715218" y="5654140"/>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2233312" y="5823048"/>
            <a:ext cx="669571" cy="767216"/>
          </a:xfrm>
          <a:custGeom>
            <a:avLst/>
            <a:gdLst/>
            <a:ahLst/>
            <a:cxnLst/>
            <a:rect l="l" t="t" r="r" b="b"/>
            <a:pathLst>
              <a:path w="669571" h="767216">
                <a:moveTo>
                  <a:pt x="0" y="0"/>
                </a:moveTo>
                <a:lnTo>
                  <a:pt x="669570" y="0"/>
                </a:lnTo>
                <a:lnTo>
                  <a:pt x="669570"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13869833" y="8298717"/>
            <a:ext cx="514732" cy="767216"/>
          </a:xfrm>
          <a:custGeom>
            <a:avLst/>
            <a:gdLst/>
            <a:ahLst/>
            <a:cxnLst/>
            <a:rect l="l" t="t" r="r" b="b"/>
            <a:pathLst>
              <a:path w="514732" h="767216">
                <a:moveTo>
                  <a:pt x="0" y="0"/>
                </a:moveTo>
                <a:lnTo>
                  <a:pt x="514733" y="0"/>
                </a:lnTo>
                <a:lnTo>
                  <a:pt x="514733"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7967619" y="8358896"/>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13869833" y="5572814"/>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10904670" y="8236144"/>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6" name="Freeform 26"/>
          <p:cNvSpPr/>
          <p:nvPr/>
        </p:nvSpPr>
        <p:spPr>
          <a:xfrm>
            <a:off x="12317663" y="8298717"/>
            <a:ext cx="899016" cy="887574"/>
          </a:xfrm>
          <a:custGeom>
            <a:avLst/>
            <a:gdLst/>
            <a:ahLst/>
            <a:cxnLst/>
            <a:rect l="l" t="t" r="r" b="b"/>
            <a:pathLst>
              <a:path w="899016" h="887574">
                <a:moveTo>
                  <a:pt x="0" y="0"/>
                </a:moveTo>
                <a:lnTo>
                  <a:pt x="899017" y="0"/>
                </a:lnTo>
                <a:lnTo>
                  <a:pt x="899017" y="887574"/>
                </a:lnTo>
                <a:lnTo>
                  <a:pt x="0" y="887574"/>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7" name="Freeform 27"/>
          <p:cNvSpPr/>
          <p:nvPr/>
        </p:nvSpPr>
        <p:spPr>
          <a:xfrm>
            <a:off x="12373090" y="5707040"/>
            <a:ext cx="788162" cy="922318"/>
          </a:xfrm>
          <a:custGeom>
            <a:avLst/>
            <a:gdLst/>
            <a:ahLst/>
            <a:cxnLst/>
            <a:rect l="l" t="t" r="r" b="b"/>
            <a:pathLst>
              <a:path w="788162" h="922318">
                <a:moveTo>
                  <a:pt x="0" y="0"/>
                </a:moveTo>
                <a:lnTo>
                  <a:pt x="788163" y="0"/>
                </a:lnTo>
                <a:lnTo>
                  <a:pt x="788163" y="922318"/>
                </a:lnTo>
                <a:lnTo>
                  <a:pt x="0" y="922318"/>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28" name="Freeform 28"/>
          <p:cNvSpPr/>
          <p:nvPr/>
        </p:nvSpPr>
        <p:spPr>
          <a:xfrm>
            <a:off x="5155175" y="6914222"/>
            <a:ext cx="958932" cy="922318"/>
          </a:xfrm>
          <a:custGeom>
            <a:avLst/>
            <a:gdLst/>
            <a:ahLst/>
            <a:cxnLst/>
            <a:rect l="l" t="t" r="r" b="b"/>
            <a:pathLst>
              <a:path w="958932" h="922318">
                <a:moveTo>
                  <a:pt x="0" y="0"/>
                </a:moveTo>
                <a:lnTo>
                  <a:pt x="958931" y="0"/>
                </a:lnTo>
                <a:lnTo>
                  <a:pt x="958931" y="922317"/>
                </a:lnTo>
                <a:lnTo>
                  <a:pt x="0" y="92231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29" name="Freeform 29"/>
          <p:cNvSpPr/>
          <p:nvPr/>
        </p:nvSpPr>
        <p:spPr>
          <a:xfrm>
            <a:off x="3606270" y="6918016"/>
            <a:ext cx="926524" cy="950724"/>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0" name="Freeform 30"/>
          <p:cNvSpPr/>
          <p:nvPr/>
        </p:nvSpPr>
        <p:spPr>
          <a:xfrm>
            <a:off x="2129499" y="704770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1" name="Freeform 31"/>
          <p:cNvSpPr/>
          <p:nvPr/>
        </p:nvSpPr>
        <p:spPr>
          <a:xfrm>
            <a:off x="2084262" y="2968672"/>
            <a:ext cx="967671" cy="967671"/>
          </a:xfrm>
          <a:custGeom>
            <a:avLst/>
            <a:gdLst/>
            <a:ahLst/>
            <a:cxnLst/>
            <a:rect l="l" t="t" r="r" b="b"/>
            <a:pathLst>
              <a:path w="967671" h="967671">
                <a:moveTo>
                  <a:pt x="0" y="0"/>
                </a:moveTo>
                <a:lnTo>
                  <a:pt x="967670" y="0"/>
                </a:lnTo>
                <a:lnTo>
                  <a:pt x="967670" y="967670"/>
                </a:lnTo>
                <a:lnTo>
                  <a:pt x="0" y="967670"/>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
        <p:nvSpPr>
          <p:cNvPr id="32" name="Freeform 32"/>
          <p:cNvSpPr/>
          <p:nvPr/>
        </p:nvSpPr>
        <p:spPr>
          <a:xfrm>
            <a:off x="14955465" y="7047481"/>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sp>
      <p:sp>
        <p:nvSpPr>
          <p:cNvPr id="33" name="Freeform 33"/>
          <p:cNvSpPr/>
          <p:nvPr/>
        </p:nvSpPr>
        <p:spPr>
          <a:xfrm>
            <a:off x="15136669" y="4378202"/>
            <a:ext cx="701847" cy="977255"/>
          </a:xfrm>
          <a:custGeom>
            <a:avLst/>
            <a:gdLst/>
            <a:ahLst/>
            <a:cxnLst/>
            <a:rect l="l" t="t" r="r" b="b"/>
            <a:pathLst>
              <a:path w="701847" h="977255">
                <a:moveTo>
                  <a:pt x="0" y="0"/>
                </a:moveTo>
                <a:lnTo>
                  <a:pt x="701847" y="0"/>
                </a:lnTo>
                <a:lnTo>
                  <a:pt x="701847" y="977255"/>
                </a:lnTo>
                <a:lnTo>
                  <a:pt x="0" y="977255"/>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sp>
      <p:sp>
        <p:nvSpPr>
          <p:cNvPr id="34" name="Freeform 34"/>
          <p:cNvSpPr/>
          <p:nvPr/>
        </p:nvSpPr>
        <p:spPr>
          <a:xfrm>
            <a:off x="14913497" y="8247738"/>
            <a:ext cx="1148191" cy="989531"/>
          </a:xfrm>
          <a:custGeom>
            <a:avLst/>
            <a:gdLst/>
            <a:ahLst/>
            <a:cxnLst/>
            <a:rect l="l" t="t" r="r" b="b"/>
            <a:pathLst>
              <a:path w="1148191" h="989531">
                <a:moveTo>
                  <a:pt x="0" y="0"/>
                </a:moveTo>
                <a:lnTo>
                  <a:pt x="1148191" y="0"/>
                </a:lnTo>
                <a:lnTo>
                  <a:pt x="1148191" y="989532"/>
                </a:lnTo>
                <a:lnTo>
                  <a:pt x="0" y="989532"/>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sp>
      <p:sp>
        <p:nvSpPr>
          <p:cNvPr id="35" name="Freeform 35"/>
          <p:cNvSpPr/>
          <p:nvPr/>
        </p:nvSpPr>
        <p:spPr>
          <a:xfrm>
            <a:off x="9760121" y="8289530"/>
            <a:ext cx="884472" cy="884472"/>
          </a:xfrm>
          <a:custGeom>
            <a:avLst/>
            <a:gdLst/>
            <a:ahLst/>
            <a:cxnLst/>
            <a:rect l="l" t="t" r="r" b="b"/>
            <a:pathLst>
              <a:path w="884472" h="884472">
                <a:moveTo>
                  <a:pt x="0" y="0"/>
                </a:moveTo>
                <a:lnTo>
                  <a:pt x="884472" y="0"/>
                </a:lnTo>
                <a:lnTo>
                  <a:pt x="884472" y="884472"/>
                </a:lnTo>
                <a:lnTo>
                  <a:pt x="0" y="884472"/>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sp>
      <p:sp>
        <p:nvSpPr>
          <p:cNvPr id="36" name="Freeform 36"/>
          <p:cNvSpPr/>
          <p:nvPr/>
        </p:nvSpPr>
        <p:spPr>
          <a:xfrm>
            <a:off x="15136669" y="5628671"/>
            <a:ext cx="1027960" cy="1043133"/>
          </a:xfrm>
          <a:custGeom>
            <a:avLst/>
            <a:gdLst/>
            <a:ahLst/>
            <a:cxnLst/>
            <a:rect l="l" t="t" r="r" b="b"/>
            <a:pathLst>
              <a:path w="1027960" h="1043133">
                <a:moveTo>
                  <a:pt x="0" y="0"/>
                </a:moveTo>
                <a:lnTo>
                  <a:pt x="1027960" y="0"/>
                </a:lnTo>
                <a:lnTo>
                  <a:pt x="1027960" y="1043133"/>
                </a:lnTo>
                <a:lnTo>
                  <a:pt x="0" y="1043133"/>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sp>
      <p:sp>
        <p:nvSpPr>
          <p:cNvPr id="37" name="Freeform 37"/>
          <p:cNvSpPr/>
          <p:nvPr/>
        </p:nvSpPr>
        <p:spPr>
          <a:xfrm>
            <a:off x="6560968" y="2925089"/>
            <a:ext cx="789574" cy="975879"/>
          </a:xfrm>
          <a:custGeom>
            <a:avLst/>
            <a:gdLst/>
            <a:ahLst/>
            <a:cxnLst/>
            <a:rect l="l" t="t" r="r" b="b"/>
            <a:pathLst>
              <a:path w="789574" h="975879">
                <a:moveTo>
                  <a:pt x="0" y="0"/>
                </a:moveTo>
                <a:lnTo>
                  <a:pt x="789575" y="0"/>
                </a:lnTo>
                <a:lnTo>
                  <a:pt x="789575" y="975878"/>
                </a:lnTo>
                <a:lnTo>
                  <a:pt x="0" y="975878"/>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sp>
      <p:sp>
        <p:nvSpPr>
          <p:cNvPr id="38" name="Freeform 38"/>
          <p:cNvSpPr/>
          <p:nvPr/>
        </p:nvSpPr>
        <p:spPr>
          <a:xfrm>
            <a:off x="9510752" y="3007423"/>
            <a:ext cx="1181705" cy="887353"/>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sp>
      <p:sp>
        <p:nvSpPr>
          <p:cNvPr id="39" name="Freeform 39"/>
          <p:cNvSpPr/>
          <p:nvPr/>
        </p:nvSpPr>
        <p:spPr>
          <a:xfrm>
            <a:off x="12349754" y="2989914"/>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sp>
      <p:sp>
        <p:nvSpPr>
          <p:cNvPr id="40" name="Freeform 40"/>
          <p:cNvSpPr/>
          <p:nvPr/>
        </p:nvSpPr>
        <p:spPr>
          <a:xfrm>
            <a:off x="3529986" y="2948351"/>
            <a:ext cx="1079092" cy="1061434"/>
          </a:xfrm>
          <a:custGeom>
            <a:avLst/>
            <a:gdLst/>
            <a:ahLst/>
            <a:cxnLst/>
            <a:rect l="l" t="t" r="r" b="b"/>
            <a:pathLst>
              <a:path w="1079092" h="1061434">
                <a:moveTo>
                  <a:pt x="0" y="0"/>
                </a:moveTo>
                <a:lnTo>
                  <a:pt x="1079092" y="0"/>
                </a:lnTo>
                <a:lnTo>
                  <a:pt x="1079092" y="1061434"/>
                </a:lnTo>
                <a:lnTo>
                  <a:pt x="0" y="1061434"/>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sp>
      <p:sp>
        <p:nvSpPr>
          <p:cNvPr id="41" name="Freeform 41"/>
          <p:cNvSpPr/>
          <p:nvPr/>
        </p:nvSpPr>
        <p:spPr>
          <a:xfrm>
            <a:off x="7919514" y="2906412"/>
            <a:ext cx="1236499" cy="858804"/>
          </a:xfrm>
          <a:custGeom>
            <a:avLst/>
            <a:gdLst/>
            <a:ahLst/>
            <a:cxnLst/>
            <a:rect l="l" t="t" r="r" b="b"/>
            <a:pathLst>
              <a:path w="1236499" h="858804">
                <a:moveTo>
                  <a:pt x="0" y="0"/>
                </a:moveTo>
                <a:lnTo>
                  <a:pt x="1236499" y="0"/>
                </a:lnTo>
                <a:lnTo>
                  <a:pt x="1236499" y="858804"/>
                </a:lnTo>
                <a:lnTo>
                  <a:pt x="0" y="858804"/>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sp>
      <p:sp>
        <p:nvSpPr>
          <p:cNvPr id="42" name="Freeform 42"/>
          <p:cNvSpPr/>
          <p:nvPr/>
        </p:nvSpPr>
        <p:spPr>
          <a:xfrm>
            <a:off x="5113036" y="2906412"/>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sp>
      <p:sp>
        <p:nvSpPr>
          <p:cNvPr id="43" name="Freeform 43"/>
          <p:cNvSpPr/>
          <p:nvPr/>
        </p:nvSpPr>
        <p:spPr>
          <a:xfrm>
            <a:off x="11151914" y="2987227"/>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sp>
      <p:sp>
        <p:nvSpPr>
          <p:cNvPr id="44" name="Freeform 44"/>
          <p:cNvSpPr/>
          <p:nvPr/>
        </p:nvSpPr>
        <p:spPr>
          <a:xfrm>
            <a:off x="15136669" y="2815416"/>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sp>
      <p:sp>
        <p:nvSpPr>
          <p:cNvPr id="45" name="Freeform 45"/>
          <p:cNvSpPr/>
          <p:nvPr/>
        </p:nvSpPr>
        <p:spPr>
          <a:xfrm>
            <a:off x="13866281" y="2906412"/>
            <a:ext cx="870363" cy="949800"/>
          </a:xfrm>
          <a:custGeom>
            <a:avLst/>
            <a:gdLst/>
            <a:ahLst/>
            <a:cxnLst/>
            <a:rect l="l" t="t" r="r" b="b"/>
            <a:pathLst>
              <a:path w="870363" h="949800">
                <a:moveTo>
                  <a:pt x="0" y="0"/>
                </a:moveTo>
                <a:lnTo>
                  <a:pt x="870363" y="0"/>
                </a:lnTo>
                <a:lnTo>
                  <a:pt x="870363" y="949800"/>
                </a:lnTo>
                <a:lnTo>
                  <a:pt x="0" y="949800"/>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sp>
      <p:sp>
        <p:nvSpPr>
          <p:cNvPr id="46" name="Freeform 46"/>
          <p:cNvSpPr/>
          <p:nvPr/>
        </p:nvSpPr>
        <p:spPr>
          <a:xfrm>
            <a:off x="8110748" y="4265977"/>
            <a:ext cx="821164" cy="821164"/>
          </a:xfrm>
          <a:custGeom>
            <a:avLst/>
            <a:gdLst/>
            <a:ahLst/>
            <a:cxnLst/>
            <a:rect l="l" t="t" r="r" b="b"/>
            <a:pathLst>
              <a:path w="821164" h="821164">
                <a:moveTo>
                  <a:pt x="0" y="0"/>
                </a:moveTo>
                <a:lnTo>
                  <a:pt x="821164" y="0"/>
                </a:lnTo>
                <a:lnTo>
                  <a:pt x="821164" y="821164"/>
                </a:lnTo>
                <a:lnTo>
                  <a:pt x="0" y="821164"/>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sp>
      <p:sp>
        <p:nvSpPr>
          <p:cNvPr id="47" name="Freeform 47"/>
          <p:cNvSpPr/>
          <p:nvPr/>
        </p:nvSpPr>
        <p:spPr>
          <a:xfrm>
            <a:off x="6617364" y="4248507"/>
            <a:ext cx="804521" cy="910349"/>
          </a:xfrm>
          <a:custGeom>
            <a:avLst/>
            <a:gdLst/>
            <a:ahLst/>
            <a:cxnLst/>
            <a:rect l="l" t="t" r="r" b="b"/>
            <a:pathLst>
              <a:path w="804521" h="910349">
                <a:moveTo>
                  <a:pt x="0" y="0"/>
                </a:moveTo>
                <a:lnTo>
                  <a:pt x="804522" y="0"/>
                </a:lnTo>
                <a:lnTo>
                  <a:pt x="804522" y="910350"/>
                </a:lnTo>
                <a:lnTo>
                  <a:pt x="0" y="910350"/>
                </a:lnTo>
                <a:lnTo>
                  <a:pt x="0" y="0"/>
                </a:lnTo>
                <a:close/>
              </a:path>
            </a:pathLst>
          </a:custGeom>
          <a:blipFill>
            <a:blip r:embed="rId88">
              <a:extLst>
                <a:ext uri="{96DAC541-7B7A-43D3-8B79-37D633B846F1}">
                  <asvg:svgBlip xmlns:asvg="http://schemas.microsoft.com/office/drawing/2016/SVG/main" r:embed="rId89"/>
                </a:ext>
              </a:extLst>
            </a:blip>
            <a:stretch>
              <a:fillRect/>
            </a:stretch>
          </a:blipFill>
          <a:ln cap="sq">
            <a:noFill/>
            <a:prstDash val="solid"/>
            <a:miter/>
          </a:ln>
        </p:spPr>
      </p:sp>
      <p:sp>
        <p:nvSpPr>
          <p:cNvPr id="48" name="Freeform 48"/>
          <p:cNvSpPr/>
          <p:nvPr/>
        </p:nvSpPr>
        <p:spPr>
          <a:xfrm>
            <a:off x="8110748" y="6983286"/>
            <a:ext cx="1016533" cy="725550"/>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sp>
      <p:sp>
        <p:nvSpPr>
          <p:cNvPr id="49" name="Freeform 49"/>
          <p:cNvSpPr/>
          <p:nvPr/>
        </p:nvSpPr>
        <p:spPr>
          <a:xfrm>
            <a:off x="6433101" y="6941010"/>
            <a:ext cx="1045309" cy="767827"/>
          </a:xfrm>
          <a:custGeom>
            <a:avLst/>
            <a:gdLst/>
            <a:ahLst/>
            <a:cxnLst/>
            <a:rect l="l" t="t" r="r" b="b"/>
            <a:pathLst>
              <a:path w="1045309" h="767827">
                <a:moveTo>
                  <a:pt x="0" y="0"/>
                </a:moveTo>
                <a:lnTo>
                  <a:pt x="1045309" y="0"/>
                </a:lnTo>
                <a:lnTo>
                  <a:pt x="1045309" y="767827"/>
                </a:lnTo>
                <a:lnTo>
                  <a:pt x="0" y="767827"/>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sp>
      <p:sp>
        <p:nvSpPr>
          <p:cNvPr id="50" name="Freeform 50"/>
          <p:cNvSpPr/>
          <p:nvPr/>
        </p:nvSpPr>
        <p:spPr>
          <a:xfrm>
            <a:off x="5259937" y="4352895"/>
            <a:ext cx="768331" cy="939072"/>
          </a:xfrm>
          <a:custGeom>
            <a:avLst/>
            <a:gdLst/>
            <a:ahLst/>
            <a:cxnLst/>
            <a:rect l="l" t="t" r="r" b="b"/>
            <a:pathLst>
              <a:path w="768331" h="939072">
                <a:moveTo>
                  <a:pt x="0" y="0"/>
                </a:moveTo>
                <a:lnTo>
                  <a:pt x="768331" y="0"/>
                </a:lnTo>
                <a:lnTo>
                  <a:pt x="768331" y="939072"/>
                </a:lnTo>
                <a:lnTo>
                  <a:pt x="0" y="939072"/>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sp>
      <p:sp>
        <p:nvSpPr>
          <p:cNvPr id="51" name="Freeform 51"/>
          <p:cNvSpPr/>
          <p:nvPr/>
        </p:nvSpPr>
        <p:spPr>
          <a:xfrm>
            <a:off x="3521152" y="4446595"/>
            <a:ext cx="1139309" cy="880375"/>
          </a:xfrm>
          <a:custGeom>
            <a:avLst/>
            <a:gdLst/>
            <a:ahLst/>
            <a:cxnLst/>
            <a:rect l="l" t="t" r="r" b="b"/>
            <a:pathLst>
              <a:path w="1139309" h="880375">
                <a:moveTo>
                  <a:pt x="0" y="0"/>
                </a:moveTo>
                <a:lnTo>
                  <a:pt x="1139309" y="0"/>
                </a:lnTo>
                <a:lnTo>
                  <a:pt x="1139309" y="880375"/>
                </a:lnTo>
                <a:lnTo>
                  <a:pt x="0" y="880375"/>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sp>
      <p:sp>
        <p:nvSpPr>
          <p:cNvPr id="52" name="Freeform 52"/>
          <p:cNvSpPr/>
          <p:nvPr/>
        </p:nvSpPr>
        <p:spPr>
          <a:xfrm>
            <a:off x="2334226" y="4397581"/>
            <a:ext cx="545814" cy="923685"/>
          </a:xfrm>
          <a:custGeom>
            <a:avLst/>
            <a:gdLst/>
            <a:ahLst/>
            <a:cxnLst/>
            <a:rect l="l" t="t" r="r" b="b"/>
            <a:pathLst>
              <a:path w="545814" h="923685">
                <a:moveTo>
                  <a:pt x="0" y="0"/>
                </a:moveTo>
                <a:lnTo>
                  <a:pt x="545814" y="0"/>
                </a:lnTo>
                <a:lnTo>
                  <a:pt x="545814" y="923685"/>
                </a:lnTo>
                <a:lnTo>
                  <a:pt x="0" y="923685"/>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sp>
      <p:sp>
        <p:nvSpPr>
          <p:cNvPr id="53" name="TextBox 53"/>
          <p:cNvSpPr txBox="1"/>
          <p:nvPr/>
        </p:nvSpPr>
        <p:spPr>
          <a:xfrm>
            <a:off x="5155175" y="1290945"/>
            <a:ext cx="7853603" cy="1053492"/>
          </a:xfrm>
          <a:prstGeom prst="rect">
            <a:avLst/>
          </a:prstGeom>
        </p:spPr>
        <p:txBody>
          <a:bodyPr lIns="0" tIns="0" rIns="0" bIns="0" rtlCol="0" anchor="t">
            <a:spAutoFit/>
          </a:bodyPr>
          <a:lstStyle/>
          <a:p>
            <a:pPr marL="0" lvl="0" indent="0" algn="ctr">
              <a:lnSpc>
                <a:spcPts val="8608"/>
              </a:lnSpc>
              <a:spcBef>
                <a:spcPct val="0"/>
              </a:spcBef>
            </a:pPr>
            <a:r>
              <a:rPr lang="en-US" sz="6148">
                <a:solidFill>
                  <a:srgbClr val="051D40"/>
                </a:solidFill>
                <a:latin typeface="Montserrat"/>
                <a:ea typeface="Montserrat"/>
                <a:cs typeface="Montserrat"/>
                <a:sym typeface="Montserrat"/>
              </a:rPr>
              <a:t>Resource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31607"/>
            <a:ext cx="6760246" cy="1252338"/>
          </a:xfrm>
          <a:prstGeom prst="rect">
            <a:avLst/>
          </a:prstGeom>
        </p:spPr>
        <p:txBody>
          <a:bodyPr lIns="0" tIns="0" rIns="0" bIns="0" rtlCol="0" anchor="t">
            <a:spAutoFit/>
          </a:bodyPr>
          <a:lstStyle/>
          <a:p>
            <a:pPr algn="l">
              <a:lnSpc>
                <a:spcPts val="10248"/>
              </a:lnSpc>
              <a:spcBef>
                <a:spcPct val="0"/>
              </a:spcBef>
            </a:pPr>
            <a:r>
              <a:rPr lang="en-US" sz="7320" b="1">
                <a:solidFill>
                  <a:srgbClr val="051D40"/>
                </a:solidFill>
                <a:latin typeface="Montserrat Bold"/>
                <a:ea typeface="Montserrat Bold"/>
                <a:cs typeface="Montserrat Bold"/>
                <a:sym typeface="Montserrat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4107241" cy="487185"/>
          </a:xfrm>
          <a:prstGeom prst="rect">
            <a:avLst/>
          </a:prstGeom>
        </p:spPr>
        <p:txBody>
          <a:bodyPr wrap="square"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Company background</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Mision</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Services</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Strategy</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63160" y="5898715"/>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Experience</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63160" y="652422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Project Timeline</a:t>
            </a: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TextBox 29"/>
          <p:cNvSpPr txBox="1"/>
          <p:nvPr/>
        </p:nvSpPr>
        <p:spPr>
          <a:xfrm>
            <a:off x="3663160" y="7149458"/>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Strategy</a:t>
            </a:r>
          </a:p>
        </p:txBody>
      </p:sp>
      <p:sp>
        <p:nvSpPr>
          <p:cNvPr id="30" name="TextBox 30"/>
          <p:cNvSpPr txBox="1"/>
          <p:nvPr/>
        </p:nvSpPr>
        <p:spPr>
          <a:xfrm>
            <a:off x="8483149" y="714945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31" name="Freeform 31"/>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TextBox 32"/>
          <p:cNvSpPr txBox="1"/>
          <p:nvPr/>
        </p:nvSpPr>
        <p:spPr>
          <a:xfrm>
            <a:off x="3663160" y="7774965"/>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Team</a:t>
            </a:r>
          </a:p>
        </p:txBody>
      </p:sp>
      <p:sp>
        <p:nvSpPr>
          <p:cNvPr id="33" name="TextBox 33"/>
          <p:cNvSpPr txBox="1"/>
          <p:nvPr/>
        </p:nvSpPr>
        <p:spPr>
          <a:xfrm>
            <a:off x="8483149" y="777496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893968"/>
            <a:ext cx="5748323" cy="1003827"/>
          </a:xfrm>
          <a:prstGeom prst="rect">
            <a:avLst/>
          </a:prstGeom>
        </p:spPr>
        <p:txBody>
          <a:bodyPr lIns="0" tIns="0" rIns="0" bIns="0" rtlCol="0" anchor="t">
            <a:spAutoFit/>
          </a:bodyPr>
          <a:lstStyle/>
          <a:p>
            <a:pPr marL="0" lvl="0" indent="0" algn="ctr">
              <a:lnSpc>
                <a:spcPts val="8195"/>
              </a:lnSpc>
              <a:spcBef>
                <a:spcPct val="0"/>
              </a:spcBef>
            </a:pPr>
            <a:r>
              <a:rPr lang="en-US" sz="5854" b="1">
                <a:solidFill>
                  <a:srgbClr val="FDFDFD"/>
                </a:solidFill>
                <a:latin typeface="Montserrat Bold"/>
                <a:ea typeface="Montserrat Bold"/>
                <a:cs typeface="Montserrat Bold"/>
                <a:sym typeface="Montserrat Bold"/>
              </a:rPr>
              <a:t>Introduction</a:t>
            </a:r>
          </a:p>
        </p:txBody>
      </p:sp>
      <p:sp>
        <p:nvSpPr>
          <p:cNvPr id="10" name="TextBox 10"/>
          <p:cNvSpPr txBox="1"/>
          <p:nvPr/>
        </p:nvSpPr>
        <p:spPr>
          <a:xfrm>
            <a:off x="3896755" y="4236467"/>
            <a:ext cx="10494490" cy="2897844"/>
          </a:xfrm>
          <a:prstGeom prst="rect">
            <a:avLst/>
          </a:prstGeom>
        </p:spPr>
        <p:txBody>
          <a:bodyPr lIns="0" tIns="0" rIns="0" bIns="0" rtlCol="0" anchor="t">
            <a:spAutoFit/>
          </a:bodyPr>
          <a:lstStyle/>
          <a:p>
            <a:pPr algn="ctr">
              <a:lnSpc>
                <a:spcPts val="3288"/>
              </a:lnSpc>
              <a:spcBef>
                <a:spcPct val="0"/>
              </a:spcBef>
            </a:pPr>
            <a:r>
              <a:rPr lang="en-US" sz="2348" spc="-46">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a:p>
            <a:pPr algn="ctr">
              <a:lnSpc>
                <a:spcPts val="3288"/>
              </a:lnSpc>
              <a:spcBef>
                <a:spcPct val="0"/>
              </a:spcBef>
            </a:pPr>
            <a:endParaRPr lang="en-US" sz="2348" spc="-46">
              <a:solidFill>
                <a:srgbClr val="FDFDFD"/>
              </a:solidFill>
              <a:latin typeface="Poppins"/>
              <a:ea typeface="Poppins"/>
              <a:cs typeface="Poppins"/>
              <a:sym typeface="Poppins"/>
            </a:endParaRPr>
          </a:p>
          <a:p>
            <a:pPr algn="ctr">
              <a:lnSpc>
                <a:spcPts val="3288"/>
              </a:lnSpc>
              <a:spcBef>
                <a:spcPct val="0"/>
              </a:spcBef>
            </a:pPr>
            <a:r>
              <a:rPr lang="en-US" sz="2348" spc="-46">
                <a:solidFill>
                  <a:srgbClr val="FDFDFD"/>
                </a:solidFill>
                <a:latin typeface="Poppins"/>
                <a:ea typeface="Poppins"/>
                <a:cs typeface="Poppins"/>
                <a:sym typeface="Poppins"/>
              </a:rPr>
              <a:t>Praesent vel felis quis mi pulvinar sagittis. Pellentesque viverra ipsum ante, in congue ante eleifend eget. Aenean tortor tellus, efficitur ac rhoncus et, eleifend sit amet mi. Sed ut lectus ac nibh molestie rhoncus.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819400" y="-3744727"/>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022043" y="27470"/>
            <a:ext cx="7032102" cy="10287000"/>
            <a:chOff x="0" y="2652"/>
            <a:chExt cx="661567" cy="993118"/>
          </a:xfrm>
        </p:grpSpPr>
        <p:sp>
          <p:nvSpPr>
            <p:cNvPr id="6" name="Freeform 6"/>
            <p:cNvSpPr/>
            <p:nvPr/>
          </p:nvSpPr>
          <p:spPr>
            <a:xfrm>
              <a:off x="1167" y="2652"/>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401218" y="243222"/>
            <a:ext cx="6261345" cy="6261345"/>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2" name="TextBox 12"/>
          <p:cNvSpPr txBox="1"/>
          <p:nvPr/>
        </p:nvSpPr>
        <p:spPr>
          <a:xfrm>
            <a:off x="3352800" y="357459"/>
            <a:ext cx="4155745"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Montserrat"/>
                <a:ea typeface="Montserrat"/>
                <a:cs typeface="Montserrat"/>
                <a:sym typeface="Montserrat"/>
              </a:rPr>
              <a:t>About us</a:t>
            </a:r>
          </a:p>
        </p:txBody>
      </p:sp>
      <p:sp>
        <p:nvSpPr>
          <p:cNvPr id="14" name="TextBox 14"/>
          <p:cNvSpPr txBox="1"/>
          <p:nvPr/>
        </p:nvSpPr>
        <p:spPr>
          <a:xfrm>
            <a:off x="1126334" y="1577686"/>
            <a:ext cx="9185008" cy="8045664"/>
          </a:xfrm>
          <a:prstGeom prst="rect">
            <a:avLst/>
          </a:prstGeom>
        </p:spPr>
        <p:txBody>
          <a:bodyPr wrap="square" lIns="0" tIns="0" rIns="0" bIns="0" rtlCol="0" anchor="t">
            <a:spAutoFit/>
          </a:bodyPr>
          <a:lstStyle/>
          <a:p>
            <a:pPr algn="l">
              <a:lnSpc>
                <a:spcPts val="3480"/>
              </a:lnSpc>
              <a:spcBef>
                <a:spcPct val="0"/>
              </a:spcBef>
            </a:pPr>
            <a:r>
              <a:rPr lang="en-US" sz="2486" dirty="0">
                <a:solidFill>
                  <a:srgbClr val="051D40"/>
                </a:solidFill>
                <a:latin typeface="Montserrat"/>
                <a:ea typeface="Montserrat"/>
                <a:cs typeface="Montserrat"/>
                <a:sym typeface="Montserrat"/>
              </a:rPr>
              <a:t>At Xonib Software Solutions, we leverage technology to drive innovation and help businesses thrive in today’s digital world. We deliver cutting-edge software that solves complex challenges, streamlines operations, and unlocks new opportunities. Our focus on excellence, creativity, and customer-centricity defines everything we do.</a:t>
            </a:r>
          </a:p>
          <a:p>
            <a:pPr algn="l">
              <a:lnSpc>
                <a:spcPts val="3480"/>
              </a:lnSpc>
              <a:spcBef>
                <a:spcPct val="0"/>
              </a:spcBef>
            </a:pPr>
            <a:endParaRPr lang="en-US" sz="2486" dirty="0">
              <a:solidFill>
                <a:srgbClr val="051D40"/>
              </a:solidFill>
              <a:latin typeface="Montserrat"/>
              <a:ea typeface="Montserrat"/>
              <a:cs typeface="Montserrat"/>
              <a:sym typeface="Montserrat"/>
            </a:endParaRPr>
          </a:p>
          <a:p>
            <a:pPr algn="l">
              <a:lnSpc>
                <a:spcPts val="3480"/>
              </a:lnSpc>
              <a:spcBef>
                <a:spcPct val="0"/>
              </a:spcBef>
            </a:pPr>
            <a:r>
              <a:rPr lang="en-US" sz="2486" b="1" dirty="0">
                <a:solidFill>
                  <a:srgbClr val="051D40"/>
                </a:solidFill>
                <a:latin typeface="Montserrat Bold" panose="00000800000000000000" charset="0"/>
                <a:ea typeface="Montserrat"/>
                <a:cs typeface="Montserrat"/>
                <a:sym typeface="Montserrat"/>
              </a:rPr>
              <a:t>Mission</a:t>
            </a:r>
          </a:p>
          <a:p>
            <a:pPr algn="l">
              <a:lnSpc>
                <a:spcPts val="3480"/>
              </a:lnSpc>
              <a:spcBef>
                <a:spcPct val="0"/>
              </a:spcBef>
            </a:pPr>
            <a:r>
              <a:rPr lang="en-US" sz="2486" dirty="0">
                <a:solidFill>
                  <a:srgbClr val="051D40"/>
                </a:solidFill>
                <a:latin typeface="Montserrat"/>
                <a:ea typeface="Montserrat"/>
                <a:cs typeface="Montserrat"/>
                <a:sym typeface="Montserrat"/>
              </a:rPr>
              <a:t>To empower organizations with innovative software solutions that drive growth, efficiency, and success. We aim to be a trusted partner, enabling clients to meet their goals and stay competitive.</a:t>
            </a:r>
          </a:p>
          <a:p>
            <a:pPr algn="l">
              <a:lnSpc>
                <a:spcPts val="3480"/>
              </a:lnSpc>
              <a:spcBef>
                <a:spcPct val="0"/>
              </a:spcBef>
            </a:pPr>
            <a:endParaRPr lang="en-US" sz="2486" dirty="0">
              <a:solidFill>
                <a:srgbClr val="051D40"/>
              </a:solidFill>
              <a:latin typeface="Montserrat"/>
              <a:ea typeface="Montserrat"/>
              <a:cs typeface="Montserrat"/>
              <a:sym typeface="Montserrat"/>
            </a:endParaRPr>
          </a:p>
          <a:p>
            <a:pPr algn="l">
              <a:lnSpc>
                <a:spcPts val="3480"/>
              </a:lnSpc>
              <a:spcBef>
                <a:spcPct val="0"/>
              </a:spcBef>
            </a:pPr>
            <a:r>
              <a:rPr lang="en-US" sz="2486" b="1" dirty="0">
                <a:solidFill>
                  <a:srgbClr val="051D40"/>
                </a:solidFill>
                <a:latin typeface="Montserrat Bold" panose="00000800000000000000" charset="0"/>
                <a:ea typeface="Montserrat"/>
                <a:cs typeface="Montserrat"/>
                <a:sym typeface="Montserrat"/>
              </a:rPr>
              <a:t>Vision</a:t>
            </a:r>
          </a:p>
          <a:p>
            <a:pPr algn="l">
              <a:lnSpc>
                <a:spcPts val="3480"/>
              </a:lnSpc>
              <a:spcBef>
                <a:spcPct val="0"/>
              </a:spcBef>
            </a:pPr>
            <a:r>
              <a:rPr lang="en-US" sz="2486" dirty="0">
                <a:solidFill>
                  <a:srgbClr val="051D40"/>
                </a:solidFill>
                <a:latin typeface="Montserrat"/>
                <a:ea typeface="Montserrat"/>
                <a:cs typeface="Montserrat"/>
                <a:sym typeface="Montserrat"/>
              </a:rPr>
              <a:t>To revolutionize the tech landscape with solutions that empower businesses and individuals, driving positive change and transforming industries.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67739" y="300130"/>
            <a:ext cx="7922504" cy="771523"/>
          </a:xfrm>
          <a:prstGeom prst="rect">
            <a:avLst/>
          </a:prstGeom>
        </p:spPr>
        <p:txBody>
          <a:bodyPr lIns="0" tIns="0" rIns="0" bIns="0" rtlCol="0" anchor="t">
            <a:spAutoFit/>
          </a:bodyPr>
          <a:lstStyle/>
          <a:p>
            <a:pPr marL="0" lvl="0" indent="0" algn="l">
              <a:lnSpc>
                <a:spcPts val="6300"/>
              </a:lnSpc>
              <a:spcBef>
                <a:spcPct val="0"/>
              </a:spcBef>
            </a:pPr>
            <a:r>
              <a:rPr lang="en-US" sz="4500" b="1" u="none" strike="noStrike" dirty="0">
                <a:solidFill>
                  <a:srgbClr val="051D40"/>
                </a:solidFill>
                <a:latin typeface="Montserrat Bold"/>
                <a:ea typeface="Montserrat Bold"/>
                <a:cs typeface="Montserrat Bold"/>
                <a:sym typeface="Montserrat Bold"/>
              </a:rPr>
              <a:t>Problem</a:t>
            </a:r>
            <a:r>
              <a:rPr lang="en-US" sz="4500" b="1" dirty="0">
                <a:solidFill>
                  <a:srgbClr val="051D40"/>
                </a:solidFill>
                <a:latin typeface="Montserrat Bold"/>
                <a:ea typeface="Montserrat Bold"/>
                <a:cs typeface="Montserrat Bold"/>
                <a:sym typeface="Montserrat Bold"/>
              </a:rPr>
              <a:t>s we are solving</a:t>
            </a:r>
            <a:endParaRPr lang="en-US" sz="4500" b="1" u="none" strike="noStrike" dirty="0">
              <a:solidFill>
                <a:srgbClr val="051D40"/>
              </a:solidFill>
              <a:latin typeface="Montserrat Bold"/>
              <a:ea typeface="Montserrat Bold"/>
              <a:cs typeface="Montserrat Bold"/>
              <a:sym typeface="Montserrat Bold"/>
            </a:endParaRPr>
          </a:p>
        </p:txBody>
      </p:sp>
      <p:grpSp>
        <p:nvGrpSpPr>
          <p:cNvPr id="6" name="Group 6"/>
          <p:cNvGrpSpPr/>
          <p:nvPr/>
        </p:nvGrpSpPr>
        <p:grpSpPr>
          <a:xfrm>
            <a:off x="-1505622" y="-2115911"/>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409193" y="1809358"/>
            <a:ext cx="9006427" cy="2165208"/>
          </a:xfrm>
          <a:prstGeom prst="rect">
            <a:avLst/>
          </a:prstGeom>
        </p:spPr>
        <p:txBody>
          <a:bodyPr lIns="0" tIns="0" rIns="0" bIns="0" rtlCol="0" anchor="t">
            <a:spAutoFit/>
          </a:bodyPr>
          <a:lstStyle/>
          <a:p>
            <a:pPr marL="0" lvl="0" indent="0" algn="l">
              <a:lnSpc>
                <a:spcPts val="2843"/>
              </a:lnSpc>
              <a:spcBef>
                <a:spcPct val="0"/>
              </a:spcBef>
            </a:pPr>
            <a:r>
              <a:rPr lang="en-US" sz="2800" u="none" strike="noStrike" spc="-40" dirty="0">
                <a:solidFill>
                  <a:srgbClr val="051D40"/>
                </a:solidFill>
                <a:latin typeface="Poppins"/>
                <a:ea typeface="Poppins"/>
                <a:cs typeface="Poppins"/>
                <a:sym typeface="Poppins"/>
              </a:rPr>
              <a:t>In today’s fast-paced and data-driven environment, organizations require efficient systems to manage documents, requisitions, inventory, and procurement. However, many still operate with disjointed or manual processes, which hinder productivity and transparency.</a:t>
            </a:r>
          </a:p>
        </p:txBody>
      </p:sp>
      <p:grpSp>
        <p:nvGrpSpPr>
          <p:cNvPr id="10" name="Group 10"/>
          <p:cNvGrpSpPr>
            <a:grpSpLocks noChangeAspect="1"/>
          </p:cNvGrpSpPr>
          <p:nvPr/>
        </p:nvGrpSpPr>
        <p:grpSpPr>
          <a:xfrm>
            <a:off x="9966307" y="300249"/>
            <a:ext cx="8027935" cy="9598729"/>
            <a:chOff x="0" y="0"/>
            <a:chExt cx="8603361" cy="10286746"/>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8002" r="-51461"/>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6" name="Group 16"/>
          <p:cNvGrpSpPr/>
          <p:nvPr/>
        </p:nvGrpSpPr>
        <p:grpSpPr>
          <a:xfrm>
            <a:off x="1322095" y="5112223"/>
            <a:ext cx="11387207" cy="4337145"/>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txBody>
            <a:bodyPr/>
            <a:lstStyle/>
            <a:p>
              <a:endParaRPr lang="en-NR"/>
            </a:p>
          </p:txBody>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92778" y="4578095"/>
            <a:ext cx="3303324" cy="922449"/>
            <a:chOff x="20963" y="-86591"/>
            <a:chExt cx="1013291" cy="337176"/>
          </a:xfrm>
        </p:grpSpPr>
        <p:sp>
          <p:nvSpPr>
            <p:cNvPr id="20" name="Freeform 20"/>
            <p:cNvSpPr/>
            <p:nvPr/>
          </p:nvSpPr>
          <p:spPr>
            <a:xfrm>
              <a:off x="20963" y="-86591"/>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p:cNvSpPr txBox="1"/>
            <p:nvPr/>
          </p:nvSpPr>
          <p:spPr>
            <a:xfrm>
              <a:off x="55387" y="-66675"/>
              <a:ext cx="957904" cy="317260"/>
            </a:xfrm>
            <a:prstGeom prst="rect">
              <a:avLst/>
            </a:prstGeom>
          </p:spPr>
          <p:txBody>
            <a:bodyPr lIns="0" tIns="0" rIns="0" bIns="0" rtlCol="0" anchor="ctr"/>
            <a:lstStyle/>
            <a:p>
              <a:pPr marL="0" lvl="0" indent="0" algn="ctr">
                <a:lnSpc>
                  <a:spcPts val="3480"/>
                </a:lnSpc>
                <a:spcBef>
                  <a:spcPct val="0"/>
                </a:spcBef>
              </a:pPr>
              <a:r>
                <a:rPr lang="en-US" sz="2486" b="1" u="none" strike="noStrike" dirty="0">
                  <a:solidFill>
                    <a:srgbClr val="FFFFFF"/>
                  </a:solidFill>
                  <a:latin typeface="Poppins Bold"/>
                  <a:ea typeface="Poppins Bold"/>
                  <a:cs typeface="Poppins Bold"/>
                  <a:sym typeface="Poppins Bold"/>
                </a:rPr>
                <a:t>ack of Centralized Access </a:t>
              </a:r>
            </a:p>
          </p:txBody>
        </p:sp>
      </p:grpSp>
      <p:grpSp>
        <p:nvGrpSpPr>
          <p:cNvPr id="22" name="Group 22"/>
          <p:cNvGrpSpPr/>
          <p:nvPr/>
        </p:nvGrpSpPr>
        <p:grpSpPr>
          <a:xfrm>
            <a:off x="5912407" y="4370377"/>
            <a:ext cx="3226184" cy="1130168"/>
            <a:chOff x="0" y="0"/>
            <a:chExt cx="1013291" cy="25058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u="none" strike="noStrike" dirty="0">
                  <a:solidFill>
                    <a:srgbClr val="FFFFFF"/>
                  </a:solidFill>
                  <a:latin typeface="Poppins Bold"/>
                  <a:ea typeface="Poppins Bold"/>
                  <a:cs typeface="Poppins Bold"/>
                  <a:sym typeface="Poppins Bold"/>
                </a:rPr>
                <a:t>Inefficient Workflows </a:t>
              </a:r>
            </a:p>
          </p:txBody>
        </p:sp>
      </p:grpSp>
      <p:grpSp>
        <p:nvGrpSpPr>
          <p:cNvPr id="25" name="Group 25"/>
          <p:cNvGrpSpPr/>
          <p:nvPr/>
        </p:nvGrpSpPr>
        <p:grpSpPr>
          <a:xfrm>
            <a:off x="9618949" y="4436367"/>
            <a:ext cx="3128938" cy="1064178"/>
            <a:chOff x="0" y="0"/>
            <a:chExt cx="988190" cy="250585"/>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p:cNvSpPr txBox="1"/>
            <p:nvPr/>
          </p:nvSpPr>
          <p:spPr>
            <a:xfrm>
              <a:off x="12186" y="48638"/>
              <a:ext cx="976004" cy="159025"/>
            </a:xfrm>
            <a:prstGeom prst="rect">
              <a:avLst/>
            </a:prstGeom>
          </p:spPr>
          <p:txBody>
            <a:bodyPr lIns="0" tIns="0" rIns="0" bIns="0" rtlCol="0" anchor="ctr"/>
            <a:lstStyle/>
            <a:p>
              <a:pPr marL="0" lvl="0" indent="0" algn="ctr">
                <a:lnSpc>
                  <a:spcPts val="3480"/>
                </a:lnSpc>
                <a:spcBef>
                  <a:spcPct val="0"/>
                </a:spcBef>
              </a:pPr>
              <a:r>
                <a:rPr lang="en-US" sz="2486" b="1" u="none" strike="noStrike" dirty="0">
                  <a:solidFill>
                    <a:srgbClr val="FFFFFF"/>
                  </a:solidFill>
                  <a:latin typeface="Poppins Bold"/>
                  <a:ea typeface="Poppins Bold"/>
                  <a:cs typeface="Poppins Bold"/>
                  <a:sym typeface="Poppins Bold"/>
                </a:rPr>
                <a:t>Limited Visibility &amp; control </a:t>
              </a:r>
            </a:p>
          </p:txBody>
        </p:sp>
      </p:grpSp>
      <p:sp>
        <p:nvSpPr>
          <p:cNvPr id="28" name="TextBox 28"/>
          <p:cNvSpPr txBox="1"/>
          <p:nvPr/>
        </p:nvSpPr>
        <p:spPr>
          <a:xfrm>
            <a:off x="2310929" y="5643420"/>
            <a:ext cx="2661498" cy="2961965"/>
          </a:xfrm>
          <a:prstGeom prst="rect">
            <a:avLst/>
          </a:prstGeom>
        </p:spPr>
        <p:txBody>
          <a:bodyPr lIns="0" tIns="0" rIns="0" bIns="0" rtlCol="0" anchor="t">
            <a:spAutoFit/>
          </a:bodyPr>
          <a:lstStyle/>
          <a:p>
            <a:pPr marL="0" lvl="0" indent="0">
              <a:lnSpc>
                <a:spcPts val="2334"/>
              </a:lnSpc>
              <a:spcBef>
                <a:spcPct val="0"/>
              </a:spcBef>
            </a:pPr>
            <a:r>
              <a:rPr lang="en-US" sz="2400" u="none" strike="noStrike" spc="-33" dirty="0">
                <a:solidFill>
                  <a:srgbClr val="FDFDFD"/>
                </a:solidFill>
                <a:latin typeface="Poppins"/>
                <a:ea typeface="Poppins"/>
                <a:cs typeface="Poppins"/>
                <a:sym typeface="Poppins"/>
              </a:rPr>
              <a:t>Critical documents and records are scattered across departments or stored in silos, making access, tracking, and collaboration difficult.</a:t>
            </a:r>
          </a:p>
        </p:txBody>
      </p:sp>
      <p:sp>
        <p:nvSpPr>
          <p:cNvPr id="29" name="TextBox 29"/>
          <p:cNvSpPr txBox="1"/>
          <p:nvPr/>
        </p:nvSpPr>
        <p:spPr>
          <a:xfrm>
            <a:off x="5999224" y="5643419"/>
            <a:ext cx="2916175" cy="2077107"/>
          </a:xfrm>
          <a:prstGeom prst="rect">
            <a:avLst/>
          </a:prstGeom>
        </p:spPr>
        <p:txBody>
          <a:bodyPr wrap="square" lIns="0" tIns="0" rIns="0" bIns="0" rtlCol="0" anchor="t">
            <a:spAutoFit/>
          </a:bodyPr>
          <a:lstStyle/>
          <a:p>
            <a:pPr marL="0" lvl="0" indent="0">
              <a:lnSpc>
                <a:spcPts val="2334"/>
              </a:lnSpc>
              <a:spcBef>
                <a:spcPct val="0"/>
              </a:spcBef>
            </a:pPr>
            <a:r>
              <a:rPr lang="en-US" sz="2400" u="none" strike="noStrike" spc="-33" dirty="0">
                <a:solidFill>
                  <a:srgbClr val="FDFDFD"/>
                </a:solidFill>
                <a:latin typeface="Poppins"/>
                <a:ea typeface="Poppins"/>
                <a:cs typeface="Poppins"/>
                <a:sym typeface="Poppins"/>
              </a:rPr>
              <a:t>Manual handling of requisitions, store management, and procurement leads to errors, delays, and increased operational costs</a:t>
            </a:r>
          </a:p>
        </p:txBody>
      </p:sp>
      <p:sp>
        <p:nvSpPr>
          <p:cNvPr id="30" name="TextBox 30"/>
          <p:cNvSpPr txBox="1"/>
          <p:nvPr/>
        </p:nvSpPr>
        <p:spPr>
          <a:xfrm>
            <a:off x="9689588" y="5643420"/>
            <a:ext cx="2661498" cy="3256917"/>
          </a:xfrm>
          <a:prstGeom prst="rect">
            <a:avLst/>
          </a:prstGeom>
        </p:spPr>
        <p:txBody>
          <a:bodyPr lIns="0" tIns="0" rIns="0" bIns="0" rtlCol="0" anchor="t">
            <a:spAutoFit/>
          </a:bodyPr>
          <a:lstStyle/>
          <a:p>
            <a:pPr marL="0" lvl="0" indent="0">
              <a:lnSpc>
                <a:spcPts val="2334"/>
              </a:lnSpc>
              <a:spcBef>
                <a:spcPct val="0"/>
              </a:spcBef>
            </a:pPr>
            <a:r>
              <a:rPr lang="en-US" sz="2400" u="none" strike="noStrike" spc="-33" dirty="0">
                <a:solidFill>
                  <a:srgbClr val="FDFDFD"/>
                </a:solidFill>
                <a:latin typeface="Poppins"/>
                <a:ea typeface="Poppins"/>
                <a:cs typeface="Poppins"/>
                <a:sym typeface="Poppins"/>
              </a:rPr>
              <a:t>Without real-time insights and integrated systems, management struggles to monitor activities, ensure compliance, and make timely decisions.</a:t>
            </a:r>
          </a:p>
        </p:txBody>
      </p:sp>
      <p:sp>
        <p:nvSpPr>
          <p:cNvPr id="31" name="Rectangle 1">
            <a:extLst>
              <a:ext uri="{FF2B5EF4-FFF2-40B4-BE49-F238E27FC236}">
                <a16:creationId xmlns:a16="http://schemas.microsoft.com/office/drawing/2014/main" id="{0B77A4D6-992A-4E06-6068-F8143EDE40F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R" altLang="en-NR" sz="1800" b="0" i="0" u="none" strike="noStrike" cap="none" normalizeH="0" baseline="0" dirty="0">
              <a:ln>
                <a:noFill/>
              </a:ln>
              <a:solidFill>
                <a:schemeClr val="tx1"/>
              </a:solidFill>
              <a:effectLst/>
              <a:latin typeface="Arial" panose="020B0604020202020204" pitchFamily="34" charset="0"/>
            </a:endParaRPr>
          </a:p>
        </p:txBody>
      </p:sp>
      <p:sp>
        <p:nvSpPr>
          <p:cNvPr id="32" name="Rectangle 2">
            <a:extLst>
              <a:ext uri="{FF2B5EF4-FFF2-40B4-BE49-F238E27FC236}">
                <a16:creationId xmlns:a16="http://schemas.microsoft.com/office/drawing/2014/main" id="{9FEA0F6D-79D9-1627-E32E-963A520BF2A0}"/>
              </a:ext>
            </a:extLst>
          </p:cNvPr>
          <p:cNvSpPr>
            <a:spLocks noChangeArrowheads="1"/>
          </p:cNvSpPr>
          <p:nvPr/>
        </p:nvSpPr>
        <p:spPr bwMode="auto">
          <a:xfrm>
            <a:off x="152400" y="-322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R" altLang="en-NR" sz="1800" b="0" i="0" u="none" strike="noStrike" cap="none" normalizeH="0" baseline="0" dirty="0">
              <a:ln>
                <a:noFill/>
              </a:ln>
              <a:solidFill>
                <a:schemeClr val="tx1"/>
              </a:solidFill>
              <a:effectLst/>
              <a:latin typeface="Arial" panose="020B0604020202020204" pitchFamily="34" charset="0"/>
            </a:endParaRPr>
          </a:p>
        </p:txBody>
      </p:sp>
      <p:sp>
        <p:nvSpPr>
          <p:cNvPr id="33" name="Rectangle 3">
            <a:extLst>
              <a:ext uri="{FF2B5EF4-FFF2-40B4-BE49-F238E27FC236}">
                <a16:creationId xmlns:a16="http://schemas.microsoft.com/office/drawing/2014/main" id="{A0942F74-03D8-1378-2BB1-3C7F959A61C6}"/>
              </a:ext>
            </a:extLst>
          </p:cNvPr>
          <p:cNvSpPr>
            <a:spLocks noChangeArrowheads="1"/>
          </p:cNvSpPr>
          <p:nvPr/>
        </p:nvSpPr>
        <p:spPr bwMode="auto">
          <a:xfrm>
            <a:off x="304800" y="120134"/>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R" altLang="en-NR" sz="1800" b="0" i="0" u="none" strike="noStrike" cap="none" normalizeH="0" baseline="0" dirty="0">
              <a:ln>
                <a:noFill/>
              </a:ln>
              <a:solidFill>
                <a:schemeClr val="tx1"/>
              </a:solidFill>
              <a:effectLst/>
              <a:latin typeface="Arial" panose="020B0604020202020204" pitchFamily="34" charset="0"/>
            </a:endParaRPr>
          </a:p>
        </p:txBody>
      </p:sp>
      <p:sp>
        <p:nvSpPr>
          <p:cNvPr id="34" name="Rectangle 4">
            <a:extLst>
              <a:ext uri="{FF2B5EF4-FFF2-40B4-BE49-F238E27FC236}">
                <a16:creationId xmlns:a16="http://schemas.microsoft.com/office/drawing/2014/main" id="{7CC91D02-1484-BF0B-3AF7-8C97A1D7E2C9}"/>
              </a:ext>
            </a:extLst>
          </p:cNvPr>
          <p:cNvSpPr>
            <a:spLocks noChangeArrowheads="1"/>
          </p:cNvSpPr>
          <p:nvPr/>
        </p:nvSpPr>
        <p:spPr bwMode="auto">
          <a:xfrm>
            <a:off x="457200" y="272534"/>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R" altLang="en-N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760265" y="3932037"/>
            <a:ext cx="14586028" cy="6235223"/>
            <a:chOff x="0" y="-38100"/>
            <a:chExt cx="3841588" cy="1378388"/>
          </a:xfrm>
        </p:grpSpPr>
        <p:sp>
          <p:nvSpPr>
            <p:cNvPr id="4" name="Freeform 4"/>
            <p:cNvSpPr/>
            <p:nvPr/>
          </p:nvSpPr>
          <p:spPr>
            <a:xfrm>
              <a:off x="0" y="-1905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NR" dirty="0"/>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38522" y="331347"/>
            <a:ext cx="5775957" cy="1137153"/>
          </a:xfrm>
          <a:prstGeom prst="rect">
            <a:avLst/>
          </a:prstGeom>
        </p:spPr>
        <p:txBody>
          <a:bodyPr lIns="0" tIns="0" rIns="0" bIns="0" rtlCol="0" anchor="t">
            <a:spAutoFit/>
          </a:bodyPr>
          <a:lstStyle/>
          <a:p>
            <a:pPr algn="l">
              <a:lnSpc>
                <a:spcPts val="9247"/>
              </a:lnSpc>
              <a:spcBef>
                <a:spcPct val="0"/>
              </a:spcBef>
            </a:pPr>
            <a:r>
              <a:rPr lang="en-US" sz="6605" b="1" dirty="0">
                <a:solidFill>
                  <a:srgbClr val="FDFDFD"/>
                </a:solidFill>
                <a:latin typeface="Montserrat Bold"/>
                <a:ea typeface="Montserrat Bold"/>
                <a:cs typeface="Montserrat Bold"/>
                <a:sym typeface="Montserrat Bold"/>
              </a:rPr>
              <a:t>Our Solution</a:t>
            </a:r>
          </a:p>
        </p:txBody>
      </p:sp>
      <p:sp>
        <p:nvSpPr>
          <p:cNvPr id="7" name="TextBox 7"/>
          <p:cNvSpPr txBox="1"/>
          <p:nvPr/>
        </p:nvSpPr>
        <p:spPr>
          <a:xfrm>
            <a:off x="1220801" y="1468500"/>
            <a:ext cx="9913189" cy="2032288"/>
          </a:xfrm>
          <a:prstGeom prst="rect">
            <a:avLst/>
          </a:prstGeom>
        </p:spPr>
        <p:txBody>
          <a:bodyPr lIns="0" tIns="0" rIns="0" bIns="0" rtlCol="0" anchor="t">
            <a:spAutoFit/>
          </a:bodyPr>
          <a:lstStyle/>
          <a:p>
            <a:pPr algn="l">
              <a:lnSpc>
                <a:spcPts val="3238"/>
              </a:lnSpc>
            </a:pPr>
            <a:r>
              <a:rPr lang="en-US" sz="2313" u="none" strike="noStrike" spc="-46" dirty="0">
                <a:solidFill>
                  <a:srgbClr val="FDFDFD"/>
                </a:solidFill>
                <a:latin typeface="Poppins"/>
                <a:ea typeface="Poppins"/>
                <a:cs typeface="Poppins"/>
                <a:sym typeface="Poppins"/>
              </a:rPr>
              <a:t>To address the operational inefficiencies caused by manual and fragmented systems, we offer an integrated Document Management System (DMS) designed to streamline workflows, improve visibility, and enhance control across key organizational functions. Our solution is built around three core capabilities:</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62920" y="6384261"/>
            <a:ext cx="4161784" cy="3231654"/>
          </a:xfrm>
          <a:prstGeom prst="rect">
            <a:avLst/>
          </a:prstGeom>
        </p:spPr>
        <p:txBody>
          <a:bodyPr lIns="0" tIns="0" rIns="0" bIns="0" rtlCol="0" anchor="t">
            <a:spAutoFit/>
          </a:bodyPr>
          <a:lstStyle/>
          <a:p>
            <a:pPr>
              <a:lnSpc>
                <a:spcPts val="2763"/>
              </a:lnSpc>
            </a:pPr>
            <a:r>
              <a:rPr lang="en-US" sz="2400" u="none" strike="noStrike" spc="-39" dirty="0">
                <a:solidFill>
                  <a:srgbClr val="145DA0"/>
                </a:solidFill>
                <a:latin typeface="Poppins"/>
                <a:ea typeface="Poppins"/>
                <a:cs typeface="Poppins"/>
                <a:sym typeface="Poppins"/>
              </a:rPr>
              <a:t>Securely upload, tag, and organize documents for quick retrieval. Role-based access ensures the right people access the right information, while audit trails maintain transparency and compliance.</a:t>
            </a:r>
          </a:p>
        </p:txBody>
      </p:sp>
      <p:sp>
        <p:nvSpPr>
          <p:cNvPr id="15" name="AutoShape 15"/>
          <p:cNvSpPr/>
          <p:nvPr/>
        </p:nvSpPr>
        <p:spPr>
          <a:xfrm>
            <a:off x="5938889" y="4181636"/>
            <a:ext cx="8935" cy="5100111"/>
          </a:xfrm>
          <a:prstGeom prst="line">
            <a:avLst/>
          </a:prstGeom>
          <a:ln w="38100" cap="flat">
            <a:solidFill>
              <a:srgbClr val="145DA0"/>
            </a:solidFill>
            <a:prstDash val="solid"/>
            <a:headEnd type="none" w="sm" len="sm"/>
            <a:tailEnd type="none" w="sm" len="sm"/>
          </a:ln>
        </p:spPr>
      </p:sp>
      <p:sp>
        <p:nvSpPr>
          <p:cNvPr id="16" name="TextBox 16"/>
          <p:cNvSpPr txBox="1"/>
          <p:nvPr/>
        </p:nvSpPr>
        <p:spPr>
          <a:xfrm>
            <a:off x="1551063" y="4589088"/>
            <a:ext cx="3900906" cy="1425198"/>
          </a:xfrm>
          <a:prstGeom prst="rect">
            <a:avLst/>
          </a:prstGeom>
        </p:spPr>
        <p:txBody>
          <a:bodyPr wrap="square" lIns="0" tIns="0" rIns="0" bIns="0" rtlCol="0" anchor="t">
            <a:spAutoFit/>
          </a:bodyPr>
          <a:lstStyle/>
          <a:p>
            <a:pPr algn="ctr">
              <a:lnSpc>
                <a:spcPts val="3759"/>
              </a:lnSpc>
              <a:spcBef>
                <a:spcPct val="0"/>
              </a:spcBef>
            </a:pPr>
            <a:r>
              <a:rPr lang="en-US" sz="2685" dirty="0">
                <a:solidFill>
                  <a:srgbClr val="145DA0"/>
                </a:solidFill>
                <a:latin typeface="Montserrat Bold" panose="00000800000000000000" charset="0"/>
                <a:ea typeface="Montserrat"/>
                <a:cs typeface="Montserrat"/>
                <a:sym typeface="Montserrat"/>
              </a:rPr>
              <a:t>Centralized Document &amp; Access Management</a:t>
            </a:r>
          </a:p>
        </p:txBody>
      </p:sp>
      <p:sp>
        <p:nvSpPr>
          <p:cNvPr id="17" name="TextBox 17"/>
          <p:cNvSpPr txBox="1"/>
          <p:nvPr/>
        </p:nvSpPr>
        <p:spPr>
          <a:xfrm>
            <a:off x="6299437" y="6409167"/>
            <a:ext cx="4161784" cy="3590727"/>
          </a:xfrm>
          <a:prstGeom prst="rect">
            <a:avLst/>
          </a:prstGeom>
        </p:spPr>
        <p:txBody>
          <a:bodyPr lIns="0" tIns="0" rIns="0" bIns="0" rtlCol="0" anchor="t">
            <a:spAutoFit/>
          </a:bodyPr>
          <a:lstStyle/>
          <a:p>
            <a:pPr>
              <a:lnSpc>
                <a:spcPts val="2763"/>
              </a:lnSpc>
            </a:pPr>
            <a:r>
              <a:rPr lang="en-US" sz="2400" u="none" strike="noStrike" spc="-39" dirty="0">
                <a:solidFill>
                  <a:srgbClr val="145DA0"/>
                </a:solidFill>
                <a:latin typeface="Poppins"/>
                <a:ea typeface="Poppins"/>
                <a:cs typeface="Poppins"/>
                <a:sym typeface="Poppins"/>
              </a:rPr>
              <a:t>Digitize and automate the full lifecycle of requisition and procurement processes. Staff submit requests, managers approve them, and procurement teams track vendor engagement and deliveries—all within one system.</a:t>
            </a:r>
          </a:p>
        </p:txBody>
      </p:sp>
      <p:sp>
        <p:nvSpPr>
          <p:cNvPr id="18" name="TextBox 18"/>
          <p:cNvSpPr txBox="1"/>
          <p:nvPr/>
        </p:nvSpPr>
        <p:spPr>
          <a:xfrm>
            <a:off x="6510444" y="4332518"/>
            <a:ext cx="3527234" cy="1425198"/>
          </a:xfrm>
          <a:prstGeom prst="rect">
            <a:avLst/>
          </a:prstGeom>
        </p:spPr>
        <p:txBody>
          <a:bodyPr wrap="square" lIns="0" tIns="0" rIns="0" bIns="0" rtlCol="0" anchor="t">
            <a:spAutoFit/>
          </a:bodyPr>
          <a:lstStyle/>
          <a:p>
            <a:pPr algn="ctr">
              <a:lnSpc>
                <a:spcPts val="3759"/>
              </a:lnSpc>
              <a:spcBef>
                <a:spcPct val="0"/>
              </a:spcBef>
            </a:pPr>
            <a:r>
              <a:rPr lang="en-US" sz="2685" dirty="0">
                <a:solidFill>
                  <a:srgbClr val="145DA0"/>
                </a:solidFill>
                <a:latin typeface="Montserrat Bold" panose="00000800000000000000" charset="0"/>
                <a:ea typeface="Montserrat"/>
                <a:cs typeface="Montserrat"/>
                <a:sym typeface="Montserrat"/>
              </a:rPr>
              <a:t>Requisition $ Procurement Automation</a:t>
            </a:r>
          </a:p>
        </p:txBody>
      </p:sp>
      <p:sp>
        <p:nvSpPr>
          <p:cNvPr id="19" name="TextBox 19"/>
          <p:cNvSpPr txBox="1"/>
          <p:nvPr/>
        </p:nvSpPr>
        <p:spPr>
          <a:xfrm>
            <a:off x="10957083" y="6409167"/>
            <a:ext cx="4161784" cy="2872581"/>
          </a:xfrm>
          <a:prstGeom prst="rect">
            <a:avLst/>
          </a:prstGeom>
        </p:spPr>
        <p:txBody>
          <a:bodyPr lIns="0" tIns="0" rIns="0" bIns="0" rtlCol="0" anchor="t">
            <a:spAutoFit/>
          </a:bodyPr>
          <a:lstStyle/>
          <a:p>
            <a:pPr>
              <a:lnSpc>
                <a:spcPts val="2763"/>
              </a:lnSpc>
            </a:pPr>
            <a:r>
              <a:rPr lang="en-US" sz="2400" u="none" strike="noStrike" spc="-39" dirty="0">
                <a:solidFill>
                  <a:srgbClr val="145DA0"/>
                </a:solidFill>
                <a:latin typeface="Poppins"/>
                <a:ea typeface="Poppins"/>
                <a:cs typeface="Poppins"/>
                <a:sym typeface="Poppins"/>
              </a:rPr>
              <a:t>Gain real-time visibility into stock levels, issuance, and returns. The store management module ensures inventory accuracy and accountability across departments, minimizing loss and overstocking.</a:t>
            </a:r>
          </a:p>
        </p:txBody>
      </p:sp>
      <p:sp>
        <p:nvSpPr>
          <p:cNvPr id="20" name="TextBox 20"/>
          <p:cNvSpPr txBox="1"/>
          <p:nvPr/>
        </p:nvSpPr>
        <p:spPr>
          <a:xfrm>
            <a:off x="11012613" y="4541427"/>
            <a:ext cx="3805476" cy="937885"/>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Montserrat Bold" panose="00000800000000000000" charset="0"/>
                <a:ea typeface="Montserrat"/>
                <a:cs typeface="Montserrat"/>
                <a:sym typeface="Montserrat"/>
              </a:rPr>
              <a:t>Real-time Store &amp; Inventory Control</a:t>
            </a:r>
          </a:p>
        </p:txBody>
      </p:sp>
      <p:sp>
        <p:nvSpPr>
          <p:cNvPr id="21" name="AutoShape 21"/>
          <p:cNvSpPr/>
          <p:nvPr/>
        </p:nvSpPr>
        <p:spPr>
          <a:xfrm flipH="1">
            <a:off x="10630593" y="4181637"/>
            <a:ext cx="75586" cy="5100110"/>
          </a:xfrm>
          <a:prstGeom prst="line">
            <a:avLst/>
          </a:prstGeom>
          <a:ln w="38100" cap="flat">
            <a:solidFill>
              <a:srgbClr val="145DA0"/>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a:grpSpLocks noChangeAspect="1"/>
          </p:cNvGrpSpPr>
          <p:nvPr/>
        </p:nvGrpSpPr>
        <p:grpSpPr>
          <a:xfrm>
            <a:off x="384604" y="3447950"/>
            <a:ext cx="5570690" cy="3133474"/>
            <a:chOff x="0" y="0"/>
            <a:chExt cx="11289030" cy="6350000"/>
          </a:xfrm>
        </p:grpSpPr>
        <p:sp>
          <p:nvSpPr>
            <p:cNvPr id="21" name="Freeform 2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339" b="-9339"/>
              </a:stretch>
            </a:blipFill>
          </p:spPr>
        </p:sp>
      </p:grpSp>
      <p:grpSp>
        <p:nvGrpSpPr>
          <p:cNvPr id="22" name="Group 22"/>
          <p:cNvGrpSpPr>
            <a:grpSpLocks noChangeAspect="1"/>
          </p:cNvGrpSpPr>
          <p:nvPr/>
        </p:nvGrpSpPr>
        <p:grpSpPr>
          <a:xfrm>
            <a:off x="6358655" y="3447950"/>
            <a:ext cx="5570690" cy="3133474"/>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9061" b="-9061"/>
              </a:stretch>
            </a:blipFill>
          </p:spPr>
        </p:sp>
      </p:grpSp>
      <p:grpSp>
        <p:nvGrpSpPr>
          <p:cNvPr id="24" name="Group 24"/>
          <p:cNvGrpSpPr>
            <a:grpSpLocks noChangeAspect="1"/>
          </p:cNvGrpSpPr>
          <p:nvPr/>
        </p:nvGrpSpPr>
        <p:grpSpPr>
          <a:xfrm>
            <a:off x="12349552" y="3446286"/>
            <a:ext cx="5570690" cy="313347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12895" b="-12895"/>
              </a:stretch>
            </a:blipFill>
          </p:spPr>
        </p:sp>
      </p:grpSp>
      <p:sp>
        <p:nvSpPr>
          <p:cNvPr id="26" name="TextBox 26"/>
          <p:cNvSpPr txBox="1"/>
          <p:nvPr/>
        </p:nvSpPr>
        <p:spPr>
          <a:xfrm>
            <a:off x="5417025" y="1895726"/>
            <a:ext cx="7453950" cy="870376"/>
          </a:xfrm>
          <a:prstGeom prst="rect">
            <a:avLst/>
          </a:prstGeom>
        </p:spPr>
        <p:txBody>
          <a:bodyPr lIns="0" tIns="0" rIns="0" bIns="0" rtlCol="0" anchor="t">
            <a:spAutoFit/>
          </a:bodyPr>
          <a:lstStyle/>
          <a:p>
            <a:pPr marL="0" lvl="0" indent="0" algn="ctr">
              <a:lnSpc>
                <a:spcPts val="7151"/>
              </a:lnSpc>
              <a:spcBef>
                <a:spcPct val="0"/>
              </a:spcBef>
            </a:pPr>
            <a:r>
              <a:rPr lang="en-US" sz="5108" b="1" dirty="0">
                <a:solidFill>
                  <a:srgbClr val="FDFDFD"/>
                </a:solidFill>
                <a:latin typeface="Montserrat Bold"/>
                <a:ea typeface="Montserrat Bold"/>
                <a:cs typeface="Montserrat Bold"/>
                <a:sym typeface="Montserrat Bold"/>
              </a:rPr>
              <a:t>Concept In Business</a:t>
            </a:r>
          </a:p>
        </p:txBody>
      </p:sp>
      <p:sp>
        <p:nvSpPr>
          <p:cNvPr id="27" name="TextBox 27"/>
          <p:cNvSpPr txBox="1"/>
          <p:nvPr/>
        </p:nvSpPr>
        <p:spPr>
          <a:xfrm>
            <a:off x="6495061"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id="28" name="TextBox 28"/>
          <p:cNvSpPr txBox="1"/>
          <p:nvPr/>
        </p:nvSpPr>
        <p:spPr>
          <a:xfrm>
            <a:off x="12491020"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id="29" name="TextBox 29"/>
          <p:cNvSpPr txBox="1"/>
          <p:nvPr/>
        </p:nvSpPr>
        <p:spPr>
          <a:xfrm>
            <a:off x="1714400"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u="none" strike="noStrike">
                <a:solidFill>
                  <a:srgbClr val="051D40"/>
                </a:solidFill>
                <a:latin typeface="Montserrat"/>
                <a:ea typeface="Montserrat"/>
                <a:cs typeface="Montserrat"/>
                <a:sym typeface="Montserrat"/>
              </a:rPr>
              <a:t>Software</a:t>
            </a:r>
          </a:p>
        </p:txBody>
      </p:sp>
      <p:sp>
        <p:nvSpPr>
          <p:cNvPr id="30" name="TextBox 30"/>
          <p:cNvSpPr txBox="1"/>
          <p:nvPr/>
        </p:nvSpPr>
        <p:spPr>
          <a:xfrm>
            <a:off x="7587049"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u="none" strike="noStrike">
                <a:solidFill>
                  <a:srgbClr val="051D40"/>
                </a:solidFill>
                <a:latin typeface="Montserrat"/>
                <a:ea typeface="Montserrat"/>
                <a:cs typeface="Montserrat"/>
                <a:sym typeface="Montserrat"/>
              </a:rPr>
              <a:t>IT consulting</a:t>
            </a:r>
          </a:p>
        </p:txBody>
      </p:sp>
      <p:sp>
        <p:nvSpPr>
          <p:cNvPr id="31" name="TextBox 31"/>
          <p:cNvSpPr txBox="1"/>
          <p:nvPr/>
        </p:nvSpPr>
        <p:spPr>
          <a:xfrm>
            <a:off x="13696193" y="665828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u="none" strike="noStrike">
                <a:solidFill>
                  <a:srgbClr val="051D40"/>
                </a:solidFill>
                <a:latin typeface="Montserrat"/>
                <a:ea typeface="Montserrat"/>
                <a:cs typeface="Montserrat"/>
                <a:sym typeface="Montserrat"/>
              </a:rPr>
              <a:t>Data analytics</a:t>
            </a:r>
          </a:p>
        </p:txBody>
      </p:sp>
      <p:sp>
        <p:nvSpPr>
          <p:cNvPr id="32" name="TextBox 32"/>
          <p:cNvSpPr txBox="1"/>
          <p:nvPr/>
        </p:nvSpPr>
        <p:spPr>
          <a:xfrm>
            <a:off x="521010"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399437"/>
            <a:ext cx="6033363" cy="1624181"/>
          </a:xfrm>
          <a:prstGeom prst="rect">
            <a:avLst/>
          </a:prstGeom>
        </p:spPr>
        <p:txBody>
          <a:bodyPr lIns="0" tIns="0" rIns="0" bIns="0" rtlCol="0" anchor="t">
            <a:spAutoFit/>
          </a:bodyPr>
          <a:lstStyle/>
          <a:p>
            <a:pPr marL="0" lvl="0" indent="0" algn="l">
              <a:lnSpc>
                <a:spcPts val="6553"/>
              </a:lnSpc>
              <a:spcBef>
                <a:spcPct val="0"/>
              </a:spcBef>
            </a:pPr>
            <a:r>
              <a:rPr lang="en-US" sz="4680" b="1">
                <a:solidFill>
                  <a:srgbClr val="FDFDFD"/>
                </a:solidFill>
                <a:latin typeface="Montserrat Bold"/>
                <a:ea typeface="Montserrat Bold"/>
                <a:cs typeface="Montserrat Bold"/>
                <a:sym typeface="Montserrat Bold"/>
              </a:rPr>
              <a:t>Marketing Strategy</a:t>
            </a:r>
          </a:p>
        </p:txBody>
      </p:sp>
      <p:sp>
        <p:nvSpPr>
          <p:cNvPr id="9" name="TextBox 9"/>
          <p:cNvSpPr txBox="1"/>
          <p:nvPr/>
        </p:nvSpPr>
        <p:spPr>
          <a:xfrm>
            <a:off x="1028700" y="4421329"/>
            <a:ext cx="5885945" cy="2380509"/>
          </a:xfrm>
          <a:prstGeom prst="rect">
            <a:avLst/>
          </a:prstGeom>
        </p:spPr>
        <p:txBody>
          <a:bodyPr lIns="0" tIns="0" rIns="0" bIns="0" rtlCol="0" anchor="t">
            <a:spAutoFit/>
          </a:bodyPr>
          <a:lstStyle/>
          <a:p>
            <a:pPr algn="l">
              <a:lnSpc>
                <a:spcPts val="3122"/>
              </a:lnSpc>
            </a:pPr>
            <a:r>
              <a:rPr lang="en-US" sz="2230" u="none" strike="noStrike" spc="-44">
                <a:solidFill>
                  <a:srgbClr val="FDFDFD"/>
                </a:solidFill>
                <a:latin typeface="Poppins"/>
                <a:ea typeface="Poppins"/>
                <a:cs typeface="Poppins"/>
                <a:sym typeface="Poppins"/>
              </a:rPr>
              <a:t>Lorem ipsum dolor sit amet, consectetur adipiscing elit. Nullam laoreet risus fringilla, egestas elit a, consequat risus augue. Phasellus sollicitudin felis mi, risus quis egestas ex ornare sed quis adipiscing consectetur laoreet. </a:t>
            </a: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TextBox 11"/>
          <p:cNvSpPr txBox="1"/>
          <p:nvPr/>
        </p:nvSpPr>
        <p:spPr>
          <a:xfrm>
            <a:off x="10162447" y="1825672"/>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01</a:t>
            </a: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TextBox 14"/>
          <p:cNvSpPr txBox="1"/>
          <p:nvPr/>
        </p:nvSpPr>
        <p:spPr>
          <a:xfrm>
            <a:off x="10688346" y="3599072"/>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02</a:t>
            </a: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TextBox 17"/>
          <p:cNvSpPr txBox="1"/>
          <p:nvPr/>
        </p:nvSpPr>
        <p:spPr>
          <a:xfrm>
            <a:off x="10688346" y="5375752"/>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03</a:t>
            </a: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0" name="TextBox 20"/>
          <p:cNvSpPr txBox="1"/>
          <p:nvPr/>
        </p:nvSpPr>
        <p:spPr>
          <a:xfrm>
            <a:off x="10162447" y="7152433"/>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04</a:t>
            </a: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6" name="Group 6"/>
          <p:cNvGrpSpPr/>
          <p:nvPr/>
        </p:nvGrpSpPr>
        <p:grpSpPr>
          <a:xfrm>
            <a:off x="2272544" y="2466355"/>
            <a:ext cx="4203375" cy="5973865"/>
            <a:chOff x="0" y="0"/>
            <a:chExt cx="1416547" cy="2013207"/>
          </a:xfrm>
        </p:grpSpPr>
        <p:sp>
          <p:nvSpPr>
            <p:cNvPr id="7" name="Freeform 7"/>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8" name="TextBox 8"/>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AutoShape 9"/>
          <p:cNvSpPr/>
          <p:nvPr/>
        </p:nvSpPr>
        <p:spPr>
          <a:xfrm>
            <a:off x="2297323" y="5227111"/>
            <a:ext cx="4154377" cy="0"/>
          </a:xfrm>
          <a:prstGeom prst="line">
            <a:avLst/>
          </a:prstGeom>
          <a:ln w="38100" cap="flat">
            <a:solidFill>
              <a:srgbClr val="145DA0"/>
            </a:solidFill>
            <a:prstDash val="solid"/>
            <a:headEnd type="none" w="sm" len="sm"/>
            <a:tailEnd type="none" w="sm" len="sm"/>
          </a:ln>
        </p:spPr>
      </p:sp>
      <p:sp>
        <p:nvSpPr>
          <p:cNvPr id="10" name="AutoShape 10"/>
          <p:cNvSpPr/>
          <p:nvPr/>
        </p:nvSpPr>
        <p:spPr>
          <a:xfrm>
            <a:off x="2297323" y="7190257"/>
            <a:ext cx="4154377" cy="0"/>
          </a:xfrm>
          <a:prstGeom prst="line">
            <a:avLst/>
          </a:prstGeom>
          <a:ln w="38100" cap="flat">
            <a:solidFill>
              <a:srgbClr val="145DA0"/>
            </a:solidFill>
            <a:prstDash val="solid"/>
            <a:headEnd type="none" w="sm" len="sm"/>
            <a:tailEnd type="none" w="sm" len="sm"/>
          </a:ln>
        </p:spPr>
      </p:sp>
      <p:sp>
        <p:nvSpPr>
          <p:cNvPr id="11" name="Freeform 11"/>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12" name="Group 12"/>
          <p:cNvGrpSpPr/>
          <p:nvPr/>
        </p:nvGrpSpPr>
        <p:grpSpPr>
          <a:xfrm>
            <a:off x="7041715" y="2466355"/>
            <a:ext cx="4203375" cy="5973865"/>
            <a:chOff x="0" y="0"/>
            <a:chExt cx="1416547" cy="2013207"/>
          </a:xfrm>
        </p:grpSpPr>
        <p:sp>
          <p:nvSpPr>
            <p:cNvPr id="13" name="Freeform 13"/>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14" name="TextBox 14"/>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AutoShape 15"/>
          <p:cNvSpPr/>
          <p:nvPr/>
        </p:nvSpPr>
        <p:spPr>
          <a:xfrm>
            <a:off x="7066494" y="5227111"/>
            <a:ext cx="4154377" cy="0"/>
          </a:xfrm>
          <a:prstGeom prst="line">
            <a:avLst/>
          </a:prstGeom>
          <a:ln w="38100" cap="flat">
            <a:solidFill>
              <a:srgbClr val="145DA0"/>
            </a:solidFill>
            <a:prstDash val="solid"/>
            <a:headEnd type="none" w="sm" len="sm"/>
            <a:tailEnd type="none" w="sm" len="sm"/>
          </a:ln>
        </p:spPr>
      </p:sp>
      <p:sp>
        <p:nvSpPr>
          <p:cNvPr id="16" name="AutoShape 16"/>
          <p:cNvSpPr/>
          <p:nvPr/>
        </p:nvSpPr>
        <p:spPr>
          <a:xfrm>
            <a:off x="7066494" y="7190257"/>
            <a:ext cx="4154377" cy="0"/>
          </a:xfrm>
          <a:prstGeom prst="line">
            <a:avLst/>
          </a:prstGeom>
          <a:ln w="38100" cap="flat">
            <a:solidFill>
              <a:srgbClr val="145DA0"/>
            </a:solidFill>
            <a:prstDash val="solid"/>
            <a:headEnd type="none" w="sm" len="sm"/>
            <a:tailEnd type="none" w="sm" len="sm"/>
          </a:ln>
        </p:spPr>
      </p:sp>
      <p:sp>
        <p:nvSpPr>
          <p:cNvPr id="17" name="Freeform 17"/>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18" name="Group 18"/>
          <p:cNvGrpSpPr/>
          <p:nvPr/>
        </p:nvGrpSpPr>
        <p:grpSpPr>
          <a:xfrm>
            <a:off x="11812082" y="2466355"/>
            <a:ext cx="4203375" cy="5973865"/>
            <a:chOff x="0" y="0"/>
            <a:chExt cx="1416547" cy="2013207"/>
          </a:xfrm>
        </p:grpSpPr>
        <p:sp>
          <p:nvSpPr>
            <p:cNvPr id="19" name="Freeform 19"/>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20" name="TextBox 20"/>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AutoShape 21"/>
          <p:cNvSpPr/>
          <p:nvPr/>
        </p:nvSpPr>
        <p:spPr>
          <a:xfrm>
            <a:off x="11836861" y="5227111"/>
            <a:ext cx="4154377" cy="0"/>
          </a:xfrm>
          <a:prstGeom prst="line">
            <a:avLst/>
          </a:prstGeom>
          <a:ln w="38100" cap="flat">
            <a:solidFill>
              <a:srgbClr val="145DA0"/>
            </a:solidFill>
            <a:prstDash val="solid"/>
            <a:headEnd type="none" w="sm" len="sm"/>
            <a:tailEnd type="none" w="sm" len="sm"/>
          </a:ln>
        </p:spPr>
      </p:sp>
      <p:sp>
        <p:nvSpPr>
          <p:cNvPr id="22" name="AutoShape 22"/>
          <p:cNvSpPr/>
          <p:nvPr/>
        </p:nvSpPr>
        <p:spPr>
          <a:xfrm>
            <a:off x="11836861" y="7190257"/>
            <a:ext cx="4154377" cy="0"/>
          </a:xfrm>
          <a:prstGeom prst="line">
            <a:avLst/>
          </a:prstGeom>
          <a:ln w="38100" cap="flat">
            <a:solidFill>
              <a:srgbClr val="145DA0"/>
            </a:solidFill>
            <a:prstDash val="solid"/>
            <a:headEnd type="none" w="sm" len="sm"/>
            <a:tailEnd type="none" w="sm" len="sm"/>
          </a:ln>
        </p:spPr>
      </p:sp>
      <p:sp>
        <p:nvSpPr>
          <p:cNvPr id="23" name="TextBox 23"/>
          <p:cNvSpPr txBox="1"/>
          <p:nvPr/>
        </p:nvSpPr>
        <p:spPr>
          <a:xfrm>
            <a:off x="5201579" y="1304307"/>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b="1">
                <a:solidFill>
                  <a:srgbClr val="051D40"/>
                </a:solidFill>
                <a:latin typeface="Montserrat Bold"/>
                <a:ea typeface="Montserrat Bold"/>
                <a:cs typeface="Montserrat Bold"/>
                <a:sym typeface="Montserrat Bold"/>
              </a:rPr>
              <a:t>Our services</a:t>
            </a:r>
          </a:p>
        </p:txBody>
      </p:sp>
      <p:sp>
        <p:nvSpPr>
          <p:cNvPr id="24" name="TextBox 24"/>
          <p:cNvSpPr txBox="1"/>
          <p:nvPr/>
        </p:nvSpPr>
        <p:spPr>
          <a:xfrm>
            <a:off x="2584630" y="5394975"/>
            <a:ext cx="3579202" cy="1576336"/>
          </a:xfrm>
          <a:prstGeom prst="rect">
            <a:avLst/>
          </a:prstGeom>
        </p:spPr>
        <p:txBody>
          <a:bodyPr lIns="0" tIns="0" rIns="0" bIns="0" rtlCol="0" anchor="t">
            <a:spAutoFit/>
          </a:bodyPr>
          <a:lstStyle/>
          <a:p>
            <a:pPr algn="ctr">
              <a:lnSpc>
                <a:spcPts val="2114"/>
              </a:lnSpc>
            </a:pPr>
            <a:r>
              <a:rPr lang="en-US" sz="1510" u="none" strike="noStrike" spc="-30">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5" name="TextBox 25"/>
          <p:cNvSpPr txBox="1"/>
          <p:nvPr/>
        </p:nvSpPr>
        <p:spPr>
          <a:xfrm>
            <a:off x="2584630" y="4608025"/>
            <a:ext cx="3490991" cy="439633"/>
          </a:xfrm>
          <a:prstGeom prst="rect">
            <a:avLst/>
          </a:prstGeom>
        </p:spPr>
        <p:txBody>
          <a:bodyPr lIns="0" tIns="0" rIns="0" bIns="0" rtlCol="0" anchor="t">
            <a:spAutoFit/>
          </a:bodyPr>
          <a:lstStyle/>
          <a:p>
            <a:pPr algn="ctr">
              <a:lnSpc>
                <a:spcPts val="3406"/>
              </a:lnSpc>
              <a:spcBef>
                <a:spcPct val="0"/>
              </a:spcBef>
            </a:pPr>
            <a:r>
              <a:rPr lang="en-US" sz="2433" b="1">
                <a:solidFill>
                  <a:srgbClr val="145DA0"/>
                </a:solidFill>
                <a:latin typeface="Poppins Bold"/>
                <a:ea typeface="Poppins Bold"/>
                <a:cs typeface="Poppins Bold"/>
                <a:sym typeface="Poppins Bold"/>
              </a:rPr>
              <a:t>Software</a:t>
            </a:r>
          </a:p>
        </p:txBody>
      </p:sp>
      <p:sp>
        <p:nvSpPr>
          <p:cNvPr id="26" name="TextBox 26"/>
          <p:cNvSpPr txBox="1"/>
          <p:nvPr/>
        </p:nvSpPr>
        <p:spPr>
          <a:xfrm>
            <a:off x="3709397" y="7167073"/>
            <a:ext cx="1842045" cy="1208803"/>
          </a:xfrm>
          <a:prstGeom prst="rect">
            <a:avLst/>
          </a:prstGeom>
        </p:spPr>
        <p:txBody>
          <a:bodyPr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128</a:t>
            </a:r>
          </a:p>
        </p:txBody>
      </p:sp>
      <p:sp>
        <p:nvSpPr>
          <p:cNvPr id="27" name="TextBox 27"/>
          <p:cNvSpPr txBox="1"/>
          <p:nvPr/>
        </p:nvSpPr>
        <p:spPr>
          <a:xfrm>
            <a:off x="3286169" y="7233748"/>
            <a:ext cx="423228" cy="639574"/>
          </a:xfrm>
          <a:prstGeom prst="rect">
            <a:avLst/>
          </a:prstGeom>
        </p:spPr>
        <p:txBody>
          <a:bodyPr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t>
            </a:r>
          </a:p>
        </p:txBody>
      </p:sp>
      <p:sp>
        <p:nvSpPr>
          <p:cNvPr id="28" name="TextBox 28"/>
          <p:cNvSpPr txBox="1"/>
          <p:nvPr/>
        </p:nvSpPr>
        <p:spPr>
          <a:xfrm>
            <a:off x="7353801" y="5394975"/>
            <a:ext cx="3579202" cy="1576336"/>
          </a:xfrm>
          <a:prstGeom prst="rect">
            <a:avLst/>
          </a:prstGeom>
        </p:spPr>
        <p:txBody>
          <a:bodyPr lIns="0" tIns="0" rIns="0" bIns="0" rtlCol="0" anchor="t">
            <a:spAutoFit/>
          </a:bodyPr>
          <a:lstStyle/>
          <a:p>
            <a:pPr algn="ctr">
              <a:lnSpc>
                <a:spcPts val="2114"/>
              </a:lnSpc>
            </a:pPr>
            <a:r>
              <a:rPr lang="en-US" sz="1510" u="none" strike="noStrike" spc="-30">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9" name="TextBox 29"/>
          <p:cNvSpPr txBox="1"/>
          <p:nvPr/>
        </p:nvSpPr>
        <p:spPr>
          <a:xfrm>
            <a:off x="7353801" y="4608025"/>
            <a:ext cx="3490991" cy="439633"/>
          </a:xfrm>
          <a:prstGeom prst="rect">
            <a:avLst/>
          </a:prstGeom>
        </p:spPr>
        <p:txBody>
          <a:bodyPr lIns="0" tIns="0" rIns="0" bIns="0" rtlCol="0" anchor="t">
            <a:spAutoFit/>
          </a:bodyPr>
          <a:lstStyle/>
          <a:p>
            <a:pPr algn="ctr">
              <a:lnSpc>
                <a:spcPts val="3406"/>
              </a:lnSpc>
              <a:spcBef>
                <a:spcPct val="0"/>
              </a:spcBef>
            </a:pPr>
            <a:r>
              <a:rPr lang="en-US" sz="2433" b="1">
                <a:solidFill>
                  <a:srgbClr val="145DA0"/>
                </a:solidFill>
                <a:latin typeface="Poppins Bold"/>
                <a:ea typeface="Poppins Bold"/>
                <a:cs typeface="Poppins Bold"/>
                <a:sym typeface="Poppins Bold"/>
              </a:rPr>
              <a:t>IT consulting</a:t>
            </a:r>
          </a:p>
        </p:txBody>
      </p:sp>
      <p:sp>
        <p:nvSpPr>
          <p:cNvPr id="30" name="TextBox 30"/>
          <p:cNvSpPr txBox="1"/>
          <p:nvPr/>
        </p:nvSpPr>
        <p:spPr>
          <a:xfrm>
            <a:off x="8478568" y="7167073"/>
            <a:ext cx="1842045" cy="1208803"/>
          </a:xfrm>
          <a:prstGeom prst="rect">
            <a:avLst/>
          </a:prstGeom>
        </p:spPr>
        <p:txBody>
          <a:bodyPr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139</a:t>
            </a:r>
          </a:p>
        </p:txBody>
      </p:sp>
      <p:sp>
        <p:nvSpPr>
          <p:cNvPr id="31" name="TextBox 31"/>
          <p:cNvSpPr txBox="1"/>
          <p:nvPr/>
        </p:nvSpPr>
        <p:spPr>
          <a:xfrm>
            <a:off x="7849471" y="7233748"/>
            <a:ext cx="629097" cy="639574"/>
          </a:xfrm>
          <a:prstGeom prst="rect">
            <a:avLst/>
          </a:prstGeom>
        </p:spPr>
        <p:txBody>
          <a:bodyPr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t>
            </a:r>
          </a:p>
        </p:txBody>
      </p:sp>
      <p:sp>
        <p:nvSpPr>
          <p:cNvPr id="32" name="TextBox 32"/>
          <p:cNvSpPr txBox="1"/>
          <p:nvPr/>
        </p:nvSpPr>
        <p:spPr>
          <a:xfrm>
            <a:off x="12124168" y="5394975"/>
            <a:ext cx="3579202" cy="1576336"/>
          </a:xfrm>
          <a:prstGeom prst="rect">
            <a:avLst/>
          </a:prstGeom>
        </p:spPr>
        <p:txBody>
          <a:bodyPr lIns="0" tIns="0" rIns="0" bIns="0" rtlCol="0" anchor="t">
            <a:spAutoFit/>
          </a:bodyPr>
          <a:lstStyle/>
          <a:p>
            <a:pPr algn="ctr">
              <a:lnSpc>
                <a:spcPts val="2114"/>
              </a:lnSpc>
            </a:pPr>
            <a:r>
              <a:rPr lang="en-US" sz="1510" u="none" strike="noStrike" spc="-30">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33" name="TextBox 33"/>
          <p:cNvSpPr txBox="1"/>
          <p:nvPr/>
        </p:nvSpPr>
        <p:spPr>
          <a:xfrm>
            <a:off x="12124168" y="4608025"/>
            <a:ext cx="3490991" cy="439633"/>
          </a:xfrm>
          <a:prstGeom prst="rect">
            <a:avLst/>
          </a:prstGeom>
        </p:spPr>
        <p:txBody>
          <a:bodyPr lIns="0" tIns="0" rIns="0" bIns="0" rtlCol="0" anchor="t">
            <a:spAutoFit/>
          </a:bodyPr>
          <a:lstStyle/>
          <a:p>
            <a:pPr algn="ctr">
              <a:lnSpc>
                <a:spcPts val="3406"/>
              </a:lnSpc>
              <a:spcBef>
                <a:spcPct val="0"/>
              </a:spcBef>
            </a:pPr>
            <a:r>
              <a:rPr lang="en-US" sz="2433" b="1">
                <a:solidFill>
                  <a:srgbClr val="145DA0"/>
                </a:solidFill>
                <a:latin typeface="Poppins Bold"/>
                <a:ea typeface="Poppins Bold"/>
                <a:cs typeface="Poppins Bold"/>
                <a:sym typeface="Poppins Bold"/>
              </a:rPr>
              <a:t>Data analytics</a:t>
            </a:r>
          </a:p>
        </p:txBody>
      </p:sp>
      <p:sp>
        <p:nvSpPr>
          <p:cNvPr id="34" name="TextBox 34"/>
          <p:cNvSpPr txBox="1"/>
          <p:nvPr/>
        </p:nvSpPr>
        <p:spPr>
          <a:xfrm>
            <a:off x="13248935" y="7167073"/>
            <a:ext cx="1842045" cy="1208803"/>
          </a:xfrm>
          <a:prstGeom prst="rect">
            <a:avLst/>
          </a:prstGeom>
        </p:spPr>
        <p:txBody>
          <a:bodyPr lIns="0" tIns="0" rIns="0" bIns="0" rtlCol="0" anchor="t">
            <a:spAutoFit/>
          </a:bodyPr>
          <a:lstStyle/>
          <a:p>
            <a:pPr marL="0" lvl="0" indent="0" algn="ctr">
              <a:lnSpc>
                <a:spcPts val="9879"/>
              </a:lnSpc>
              <a:spcBef>
                <a:spcPct val="0"/>
              </a:spcBef>
            </a:pPr>
            <a:r>
              <a:rPr lang="en-US" sz="7056">
                <a:solidFill>
                  <a:srgbClr val="145DA0"/>
                </a:solidFill>
                <a:latin typeface="Montserrat"/>
                <a:ea typeface="Montserrat"/>
                <a:cs typeface="Montserrat"/>
                <a:sym typeface="Montserrat"/>
              </a:rPr>
              <a:t>145</a:t>
            </a:r>
          </a:p>
        </p:txBody>
      </p:sp>
      <p:sp>
        <p:nvSpPr>
          <p:cNvPr id="35" name="TextBox 35"/>
          <p:cNvSpPr txBox="1"/>
          <p:nvPr/>
        </p:nvSpPr>
        <p:spPr>
          <a:xfrm>
            <a:off x="12794493" y="7233748"/>
            <a:ext cx="454442" cy="639574"/>
          </a:xfrm>
          <a:prstGeom prst="rect">
            <a:avLst/>
          </a:prstGeom>
        </p:spPr>
        <p:txBody>
          <a:bodyPr lIns="0" tIns="0" rIns="0" bIns="0" rtlCol="0" anchor="t">
            <a:spAutoFit/>
          </a:bodyPr>
          <a:lstStyle/>
          <a:p>
            <a:pPr marL="0" lvl="0" indent="0" algn="ctr">
              <a:lnSpc>
                <a:spcPts val="5262"/>
              </a:lnSpc>
              <a:spcBef>
                <a:spcPct val="0"/>
              </a:spcBef>
            </a:pPr>
            <a:r>
              <a:rPr lang="en-US" sz="3759">
                <a:solidFill>
                  <a:srgbClr val="145DA0"/>
                </a:solidFill>
                <a:latin typeface="Montserrat"/>
                <a:ea typeface="Montserrat"/>
                <a:cs typeface="Montserrat"/>
                <a:sym typeface="Montserrat"/>
              </a:rPr>
              <a:t>$</a:t>
            </a:r>
          </a:p>
        </p:txBody>
      </p:sp>
      <p:sp>
        <p:nvSpPr>
          <p:cNvPr id="36" name="Freeform 36"/>
          <p:cNvSpPr/>
          <p:nvPr/>
        </p:nvSpPr>
        <p:spPr>
          <a:xfrm>
            <a:off x="3492094" y="2977488"/>
            <a:ext cx="1764834" cy="1373362"/>
          </a:xfrm>
          <a:custGeom>
            <a:avLst/>
            <a:gdLst/>
            <a:ahLst/>
            <a:cxnLst/>
            <a:rect l="l" t="t" r="r" b="b"/>
            <a:pathLst>
              <a:path w="1764834" h="1373362">
                <a:moveTo>
                  <a:pt x="0" y="0"/>
                </a:moveTo>
                <a:lnTo>
                  <a:pt x="1764834" y="0"/>
                </a:lnTo>
                <a:lnTo>
                  <a:pt x="1764834" y="1373362"/>
                </a:lnTo>
                <a:lnTo>
                  <a:pt x="0" y="137336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7" name="Freeform 37"/>
          <p:cNvSpPr/>
          <p:nvPr/>
        </p:nvSpPr>
        <p:spPr>
          <a:xfrm>
            <a:off x="13331064" y="2920338"/>
            <a:ext cx="1174318" cy="1563862"/>
          </a:xfrm>
          <a:custGeom>
            <a:avLst/>
            <a:gdLst/>
            <a:ahLst/>
            <a:cxnLst/>
            <a:rect l="l" t="t" r="r" b="b"/>
            <a:pathLst>
              <a:path w="1174318" h="1563862">
                <a:moveTo>
                  <a:pt x="0" y="0"/>
                </a:moveTo>
                <a:lnTo>
                  <a:pt x="1174318" y="0"/>
                </a:lnTo>
                <a:lnTo>
                  <a:pt x="1174318" y="1563862"/>
                </a:lnTo>
                <a:lnTo>
                  <a:pt x="0" y="156386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38" name="Freeform 38"/>
          <p:cNvSpPr/>
          <p:nvPr/>
        </p:nvSpPr>
        <p:spPr>
          <a:xfrm>
            <a:off x="8639419" y="2920338"/>
            <a:ext cx="1009161" cy="1430512"/>
          </a:xfrm>
          <a:custGeom>
            <a:avLst/>
            <a:gdLst/>
            <a:ahLst/>
            <a:cxnLst/>
            <a:rect l="l" t="t" r="r" b="b"/>
            <a:pathLst>
              <a:path w="1009161" h="1430512">
                <a:moveTo>
                  <a:pt x="0" y="0"/>
                </a:moveTo>
                <a:lnTo>
                  <a:pt x="1009162" y="0"/>
                </a:lnTo>
                <a:lnTo>
                  <a:pt x="1009162" y="1430512"/>
                </a:lnTo>
                <a:lnTo>
                  <a:pt x="0" y="143051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1334</TotalTime>
  <Words>982</Words>
  <Application>Microsoft Office PowerPoint</Application>
  <PresentationFormat>Custom</PresentationFormat>
  <Paragraphs>95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Poppins</vt:lpstr>
      <vt:lpstr>Montserrat</vt:lpstr>
      <vt:lpstr>Poppins Bold</vt:lpstr>
      <vt:lpstr>Arial</vt:lpstr>
      <vt:lpstr>Calibri</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Isaac Mukonyezi</cp:lastModifiedBy>
  <cp:revision>3</cp:revision>
  <dcterms:created xsi:type="dcterms:W3CDTF">2006-08-16T00:00:00Z</dcterms:created>
  <dcterms:modified xsi:type="dcterms:W3CDTF">2025-05-28T08:27:47Z</dcterms:modified>
  <dc:identifier>DAGoogu4ygs</dc:identifier>
</cp:coreProperties>
</file>